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omments/modernComment_7FFFD2E7_7BF9682C.xml" ContentType="application/vnd.ms-powerpoint.comments+xml"/>
  <Override PartName="/ppt/comments/modernComment_7FFFD2E8_537A8D13.xml" ContentType="application/vnd.ms-powerpoint.comments+xml"/>
  <Override PartName="/ppt/comments/modernComment_7FFFD2FA_AC73FE42.xml" ContentType="application/vnd.ms-powerpoint.comments+xml"/>
  <Override PartName="/ppt/comments/modernComment_110_B401E7C3.xml" ContentType="application/vnd.ms-powerpoint.comments+xml"/>
  <Override PartName="/ppt/comments/modernComment_7FFFD2B4_7417BFC8.xml" ContentType="application/vnd.ms-powerpoint.comments+xml"/>
  <Override PartName="/ppt/comments/modernComment_7FFFD272_CAE0E535.xml" ContentType="application/vnd.ms-powerpoint.comments+xml"/>
  <Override PartName="/ppt/comments/modernComment_7FFFD2E6_2B4CEBB7.xml" ContentType="application/vnd.ms-powerpoint.comments+xml"/>
  <Override PartName="/ppt/comments/modernComment_7FFFD2E9_2DE6827B.xml" ContentType="application/vnd.ms-powerpoint.comments+xml"/>
  <Override PartName="/ppt/comments/modernComment_7FFFD2F2_205B319D.xml" ContentType="application/vnd.ms-powerpoint.comments+xml"/>
  <Override PartName="/ppt/comments/modernComment_7FFFD2BF_2C5DB883.xml" ContentType="application/vnd.ms-powerpoint.comments+xml"/>
  <Override PartName="/ppt/comments/modernComment_7FFFD2F3_F4CD468B.xml" ContentType="application/vnd.ms-powerpoint.comments+xml"/>
  <Override PartName="/ppt/comments/modernComment_7FFFD2BE_96040C73.xml" ContentType="application/vnd.ms-powerpoint.comments+xml"/>
  <Override PartName="/ppt/authors.xml" ContentType="application/vnd.ms-powerpoint.auth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  <p:sldMasterId id="2147483735" r:id="rId5"/>
  </p:sldMasterIdLst>
  <p:notesMasterIdLst>
    <p:notesMasterId r:id="rId34"/>
  </p:notesMasterIdLst>
  <p:handoutMasterIdLst>
    <p:handoutMasterId r:id="rId35"/>
  </p:handoutMasterIdLst>
  <p:sldIdLst>
    <p:sldId id="256" r:id="rId6"/>
    <p:sldId id="2147472103" r:id="rId7"/>
    <p:sldId id="2147472124" r:id="rId8"/>
    <p:sldId id="271" r:id="rId9"/>
    <p:sldId id="2147472047" r:id="rId10"/>
    <p:sldId id="2147472104" r:id="rId11"/>
    <p:sldId id="2147472122" r:id="rId12"/>
    <p:sldId id="272" r:id="rId13"/>
    <p:sldId id="2147472052" r:id="rId14"/>
    <p:sldId id="2147472120" r:id="rId15"/>
    <p:sldId id="2147471986" r:id="rId16"/>
    <p:sldId id="2147472107" r:id="rId17"/>
    <p:sldId id="2147472102" r:id="rId18"/>
    <p:sldId id="2147472105" r:id="rId19"/>
    <p:sldId id="2147472121" r:id="rId20"/>
    <p:sldId id="2147472114" r:id="rId21"/>
    <p:sldId id="2147472108" r:id="rId22"/>
    <p:sldId id="2147472109" r:id="rId23"/>
    <p:sldId id="2147472063" r:id="rId24"/>
    <p:sldId id="2147472110" r:id="rId25"/>
    <p:sldId id="276" r:id="rId26"/>
    <p:sldId id="2147472111" r:id="rId27"/>
    <p:sldId id="2147472099" r:id="rId28"/>
    <p:sldId id="2147472101" r:id="rId29"/>
    <p:sldId id="2147472112" r:id="rId30"/>
    <p:sldId id="2147472115" r:id="rId31"/>
    <p:sldId id="2147472062" r:id="rId32"/>
    <p:sldId id="300" r:id="rId33"/>
  </p:sldIdLst>
  <p:sldSz cx="12192000" cy="6858000"/>
  <p:notesSz cx="7104063" cy="10234613"/>
  <p:embeddedFontLst>
    <p:embeddedFont>
      <p:font typeface="Calibri" panose="020F0502020204030204" pitchFamily="34" charset="0"/>
      <p:regular r:id="rId36"/>
      <p:bold r:id="rId37"/>
      <p:italic r:id="rId38"/>
      <p:boldItalic r:id="rId39"/>
    </p:embeddedFont>
    <p:embeddedFont>
      <p:font typeface="Calibri Light" panose="020F0302020204030204" pitchFamily="34" charset="0"/>
      <p:regular r:id="rId40"/>
      <p:italic r:id="rId41"/>
    </p:embeddedFont>
    <p:embeddedFont>
      <p:font typeface="Montserrat" panose="020B0604020202020204" charset="-52"/>
      <p:regular r:id="rId42"/>
      <p:bold r:id="rId43"/>
      <p:italic r:id="rId44"/>
      <p:boldItalic r:id="rId45"/>
    </p:embeddedFont>
    <p:embeddedFont>
      <p:font typeface="Montserrat Medium" panose="020B0604020202020204" charset="-52"/>
      <p:regular r:id="rId46"/>
      <p:italic r:id="rId47"/>
    </p:embeddedFont>
    <p:embeddedFont>
      <p:font typeface="Quattrocento Sans" panose="020B0604020202020204" charset="0"/>
      <p:regular r:id="rId48"/>
      <p:bold r:id="rId49"/>
      <p:italic r:id="rId50"/>
      <p:boldItalic r:id="rId51"/>
    </p:embeddedFont>
    <p:embeddedFont>
      <p:font typeface="Segoe UI" panose="020B0502040204020203" pitchFamily="34" charset="0"/>
      <p:regular r:id="rId52"/>
      <p:bold r:id="rId53"/>
      <p:italic r:id="rId54"/>
      <p:boldItalic r:id="rId55"/>
    </p:embeddedFont>
    <p:embeddedFont>
      <p:font typeface="Segoe UI Light" panose="020B0502040204020203" pitchFamily="34" charset="0"/>
      <p:regular r:id="rId56"/>
      <p:italic r:id="rId57"/>
    </p:embeddedFont>
    <p:embeddedFont>
      <p:font typeface="Segoe UI Semibold" panose="020B0702040204020203" pitchFamily="34" charset="0"/>
      <p:regular r:id="rId58"/>
      <p:bold r:id="rId59"/>
      <p:italic r:id="rId60"/>
      <p:boldItalic r:id="rId61"/>
    </p:embeddedFont>
    <p:embeddedFont>
      <p:font typeface="Segoe UI Semilight" panose="020B0402040204020203" pitchFamily="34" charset="0"/>
      <p:regular r:id="rId62"/>
      <p:italic r:id="rId63"/>
    </p:embeddedFont>
  </p:embeddedFont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Содержание_О SL Облако" id="{47A7D5D2-8540-410B-8843-51581464A960}">
          <p14:sldIdLst>
            <p14:sldId id="256"/>
            <p14:sldId id="2147472103"/>
            <p14:sldId id="2147472124"/>
            <p14:sldId id="271"/>
            <p14:sldId id="2147472047"/>
            <p14:sldId id="2147472104"/>
            <p14:sldId id="2147472122"/>
            <p14:sldId id="272"/>
            <p14:sldId id="2147472052"/>
            <p14:sldId id="2147472120"/>
            <p14:sldId id="2147471986"/>
            <p14:sldId id="2147472107"/>
            <p14:sldId id="2147472102"/>
            <p14:sldId id="2147472105"/>
            <p14:sldId id="2147472121"/>
            <p14:sldId id="2147472114"/>
            <p14:sldId id="2147472108"/>
            <p14:sldId id="2147472109"/>
            <p14:sldId id="2147472063"/>
            <p14:sldId id="2147472110"/>
            <p14:sldId id="276"/>
            <p14:sldId id="2147472111"/>
            <p14:sldId id="2147472099"/>
            <p14:sldId id="2147472101"/>
            <p14:sldId id="2147472112"/>
            <p14:sldId id="2147472115"/>
            <p14:sldId id="2147472062"/>
            <p14:sldId id="30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1003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E893B2A-F3A8-31E2-BF40-90C9C6904073}" name="Andrievskiy, Sergey" initials="AS" userId="S::sergey.andrievskiy@softline.com::ca66dbdd-d1e4-4b32-be4f-b1b068ffc011" providerId="AD"/>
  <p188:author id="{6155B74B-59BB-1449-6770-25745FE22E09}" name="Kozlov, Alexey" initials="KA" userId="S-1-5-21-948770981-1571107681-452798024-1522474" providerId="AD"/>
  <p188:author id="{E794D753-26D5-CFD7-2574-0497FC6C59AF}" name="Struzhko, Mariya" initials="SM" userId="S::mariya.struzhko@softline.com::dd6c3242-28ca-414b-982b-f9aa826c3b9f" providerId="AD"/>
  <p188:author id="{8E9A116F-CE6E-AD57-81A1-04EA6B38F6B5}" name="Kozlov, Alexey" initials="KA" userId="S::alexey.kozlov@softline.com::83874baa-6ab9-4e9d-a066-bccce9eefe1f" providerId="AD"/>
  <p188:author id="{CA02CF72-388C-C14D-26DC-53AC5CAAFF98}" name="Andrievskiy, Sergey" initials="" userId="S::Sergey.Andrievskiy@softline.com::ca66dbdd-d1e4-4b32-be4f-b1b068ffc011" providerId="AD"/>
  <p188:author id="{0080B579-F43A-B9B6-6AE1-B34F4CF5A8D1}" name="Selikhov, Andrey" initials="SA" userId="S::andrey.selikhov@softline.com::4a3b9ff9-150a-40af-8d7e-d01731458a61" providerId="AD"/>
  <p188:author id="{5DF7057E-EC5B-2305-D58C-588F91A99FBA}" name="Sudarev, Dmitriy" initials="SD" userId="S::d.sudarev@softline.com::ad599990-80a4-4794-974d-5b467eb983a9" providerId="AD"/>
  <p188:author id="{155867DC-FA54-995F-0B26-CA934B3DEA83}" name="Shevtsova, Ekaterina" initials="SE" userId="S::ekaterina.shevtsova@softline.com::482e3952-ed72-4a0e-b2de-8db9fecaa352" providerId="AD"/>
  <p188:author id="{CFA4EFE2-F936-DE98-77C3-B5A5D5FF3077}" name="Abaimova, Polina" initials="AP" userId="S::polina.abaimova@softline.com::17962c1e-b02b-41c2-aaad-48bf0ca50f7c" providerId="AD"/>
  <p188:author id="{C3DF72FA-C54D-C5C8-7AC6-153B75B8982F}" name="Andreev, Alexander" initials="AA" userId="S::Alexander.Andreev@softline.com::4ca7b409-d81c-4f64-8b6a-5d156024af5e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elikhov, Andrey" initials="SA" lastIdx="9" clrIdx="0">
    <p:extLst>
      <p:ext uri="{19B8F6BF-5375-455C-9EA6-DF929625EA0E}">
        <p15:presenceInfo xmlns:p15="http://schemas.microsoft.com/office/powerpoint/2012/main" userId="S::Andrey.Selikhov@softline.com::4a3b9ff9-150a-40af-8d7e-d01731458a61" providerId="AD"/>
      </p:ext>
    </p:extLst>
  </p:cmAuthor>
  <p:cmAuthor id="2" name="Kozlov, Alexey" initials="KA" lastIdx="5" clrIdx="1">
    <p:extLst>
      <p:ext uri="{19B8F6BF-5375-455C-9EA6-DF929625EA0E}">
        <p15:presenceInfo xmlns:p15="http://schemas.microsoft.com/office/powerpoint/2012/main" userId="S-1-5-21-948770981-1571107681-452798024-152247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4A09F"/>
    <a:srgbClr val="B2967D"/>
    <a:srgbClr val="C2CFE3"/>
    <a:srgbClr val="203C74"/>
    <a:srgbClr val="E7EBF1"/>
    <a:srgbClr val="443C43"/>
    <a:srgbClr val="0973C5"/>
    <a:srgbClr val="A20C34"/>
    <a:srgbClr val="FFFFFF"/>
    <a:srgbClr val="CDD4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46E340-53EB-2D48-5832-8A6F2C590CA2}" v="1" dt="2026-06-02T09:26:52.938"/>
    <p1510:client id="{229D3869-B3DF-AA43-B355-FD73525453D9}" v="22" dt="2026-06-02T08:44:22.043"/>
    <p1510:client id="{3A20208E-75EC-758D-25D7-373A9A1F55A3}" v="3" dt="2026-06-02T09:23:10.963"/>
    <p1510:client id="{B600FEF2-73DC-3C96-06E5-37882F129228}" v="11" dt="2026-06-02T08:46:07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13" autoAdjust="0"/>
    <p:restoredTop sz="93270" autoAdjust="0"/>
  </p:normalViewPr>
  <p:slideViewPr>
    <p:cSldViewPr snapToGrid="0">
      <p:cViewPr>
        <p:scale>
          <a:sx n="100" d="100"/>
          <a:sy n="100" d="100"/>
        </p:scale>
        <p:origin x="432" y="210"/>
      </p:cViewPr>
      <p:guideLst>
        <p:guide orient="horz" pos="2160"/>
        <p:guide pos="3840"/>
        <p:guide orient="horz" pos="1003"/>
      </p:guideLst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font" Target="fonts/font7.fntdata"/><Relationship Id="rId47" Type="http://schemas.openxmlformats.org/officeDocument/2006/relationships/font" Target="fonts/font12.fntdata"/><Relationship Id="rId63" Type="http://schemas.openxmlformats.org/officeDocument/2006/relationships/font" Target="fonts/font28.fntdata"/><Relationship Id="rId68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3" Type="http://schemas.openxmlformats.org/officeDocument/2006/relationships/font" Target="fonts/font18.fntdata"/><Relationship Id="rId58" Type="http://schemas.openxmlformats.org/officeDocument/2006/relationships/font" Target="fonts/font23.fntdata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font" Target="fonts/font26.fntdata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handoutMaster" Target="handoutMasters/handoutMaster1.xml"/><Relationship Id="rId43" Type="http://schemas.openxmlformats.org/officeDocument/2006/relationships/font" Target="fonts/font8.fntdata"/><Relationship Id="rId48" Type="http://schemas.openxmlformats.org/officeDocument/2006/relationships/font" Target="fonts/font13.fntdata"/><Relationship Id="rId56" Type="http://schemas.openxmlformats.org/officeDocument/2006/relationships/font" Target="fonts/font21.fntdata"/><Relationship Id="rId64" Type="http://schemas.openxmlformats.org/officeDocument/2006/relationships/commentAuthors" Target="commentAuthors.xml"/><Relationship Id="rId69" Type="http://schemas.microsoft.com/office/2015/10/relationships/revisionInfo" Target="revisionInfo.xml"/><Relationship Id="rId8" Type="http://schemas.openxmlformats.org/officeDocument/2006/relationships/slide" Target="slides/slide3.xml"/><Relationship Id="rId51" Type="http://schemas.openxmlformats.org/officeDocument/2006/relationships/font" Target="fonts/font16.fntdata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font" Target="fonts/font3.fntdata"/><Relationship Id="rId46" Type="http://schemas.openxmlformats.org/officeDocument/2006/relationships/font" Target="fonts/font11.fntdata"/><Relationship Id="rId59" Type="http://schemas.openxmlformats.org/officeDocument/2006/relationships/font" Target="fonts/font24.fntdata"/><Relationship Id="rId67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font" Target="fonts/font6.fntdata"/><Relationship Id="rId54" Type="http://schemas.openxmlformats.org/officeDocument/2006/relationships/font" Target="fonts/font19.fntdata"/><Relationship Id="rId62" Type="http://schemas.openxmlformats.org/officeDocument/2006/relationships/font" Target="fonts/font27.fntdata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font" Target="fonts/font1.fntdata"/><Relationship Id="rId49" Type="http://schemas.openxmlformats.org/officeDocument/2006/relationships/font" Target="fonts/font14.fntdata"/><Relationship Id="rId57" Type="http://schemas.openxmlformats.org/officeDocument/2006/relationships/font" Target="fonts/font22.fntdata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font" Target="fonts/font9.fntdata"/><Relationship Id="rId52" Type="http://schemas.openxmlformats.org/officeDocument/2006/relationships/font" Target="fonts/font17.fntdata"/><Relationship Id="rId60" Type="http://schemas.openxmlformats.org/officeDocument/2006/relationships/font" Target="fonts/font25.fntdata"/><Relationship Id="rId65" Type="http://schemas.openxmlformats.org/officeDocument/2006/relationships/presProps" Target="presProps.xml"/><Relationship Id="rId86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font" Target="fonts/font4.fntdata"/><Relationship Id="rId34" Type="http://schemas.openxmlformats.org/officeDocument/2006/relationships/notesMaster" Target="notesMasters/notesMaster1.xml"/><Relationship Id="rId50" Type="http://schemas.openxmlformats.org/officeDocument/2006/relationships/font" Target="fonts/font15.fntdata"/><Relationship Id="rId55" Type="http://schemas.openxmlformats.org/officeDocument/2006/relationships/font" Target="fonts/font20.fntdata"/></Relationships>
</file>

<file path=ppt/comments/modernComment_7FFFD2B4_7417BFC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1FC3AA1-B78E-B64A-A5D9-376E1EC84351}" authorId="{C3DF72FA-C54D-C5C8-7AC6-153B75B8982F}" status="resolved" created="2026-05-04T08:36:08.012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947713480" sldId="2147472052"/>
      <ac:spMk id="15" creationId="{7E70A43C-3200-4DB2-BA93-D9933F8C468F}"/>
    </ac:deMkLst>
    <p188:replyLst>
      <p188:reply id="{380B4A02-DFD8-4E7C-B5EA-679C50B805D8}" authorId="{0080B579-F43A-B9B6-6AE1-B34F4CF5A8D1}" created="2026-05-04T08:42:35.560">
        <p188:txBody>
          <a:bodyPr/>
          <a:lstStyle/>
          <a:p>
            <a:r>
              <a:rPr lang="ru-RU"/>
              <a:t>done</a:t>
            </a:r>
          </a:p>
        </p188:txBody>
        <p188:extLst>
          <p:ext xmlns:p="http://schemas.openxmlformats.org/presentationml/2006/main" uri="{57CB4572-C831-44C2-8A1C-0ADB6CCDFE69}">
            <p223:reactions xmlns:p223="http://schemas.microsoft.com/office/powerpoint/2022/03/main">
              <p223:rxn type="👍">
                <p223:instance time="2026-05-05T15:50:21.642" authorId="{C3DF72FA-C54D-C5C8-7AC6-153B75B8982F}"/>
              </p223:rxn>
            </p223:reactions>
          </p:ext>
        </p188:extLst>
      </p188:reply>
    </p188:replyLst>
    <p188:txBody>
      <a:bodyPr/>
      <a:lstStyle/>
      <a:p>
        <a:r>
          <a:rPr lang="ru-RU"/>
          <a:t>Слово "Облако" после OpenStack можно убрать</a:t>
        </a:r>
      </a:p>
    </p188:txBody>
  </p188:cm>
  <p188:cm id="{23A3036F-32F2-48A2-80E5-A991A799C5C8}" authorId="{8E9A116F-CE6E-AD57-81A1-04EA6B38F6B5}" status="resolved" created="2026-05-22T11:31:15.711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947713480" sldId="2147472052"/>
      <ac:spMk id="27" creationId="{49439DA8-C84C-453F-8E6A-45B50DF666A0}"/>
      <ac:txMk cp="1" len="12">
        <ac:context len="14" hash="1482329043"/>
      </ac:txMk>
    </ac:txMkLst>
    <p188:pos x="4177228" y="146891"/>
    <p188:replyLst>
      <p188:reply id="{3932A32A-A377-4AA7-AF84-8CE1AF95B95C}" authorId="{0080B579-F43A-B9B6-6AE1-B34F4CF5A8D1}" created="2026-05-25T09:13:38.937">
        <p188:txBody>
          <a:bodyPr/>
          <a:lstStyle/>
          <a:p>
            <a:r>
              <a:rPr lang="ru-RU"/>
              <a:t>да, давно же увеличили уже</a:t>
            </a:r>
          </a:p>
        </p188:txBody>
      </p188:reply>
    </p188:replyLst>
    <p188:txBody>
      <a:bodyPr/>
      <a:lstStyle/>
      <a:p>
        <a:r>
          <a:rPr lang="ru-RU"/>
          <a:t>В OS сейчас SLA 99,95% на уровне ЦОДа, увеличиваем до 99,982%?</a:t>
        </a:r>
      </a:p>
    </p188:txBody>
  </p188:cm>
</p188:cmLst>
</file>

<file path=ppt/comments/modernComment_7FFFD2BE_96040C7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8B3F480-3D9A-8D4D-A810-6B56676F8A04}" authorId="{C3DF72FA-C54D-C5C8-7AC6-153B75B8982F}" created="2026-05-04T08:43:20.942">
    <pc:sldMkLst xmlns:pc="http://schemas.microsoft.com/office/powerpoint/2013/main/command">
      <pc:docMk/>
      <pc:sldMk cId="2516847731" sldId="2147472062"/>
    </pc:sldMkLst>
    <p188:txBody>
      <a:bodyPr/>
      <a:lstStyle/>
      <a:p>
        <a:r>
          <a:rPr lang="ru-RU"/>
          <a:t>Что интересно, здесь мы ничего не пишем про то, что это партнерские ЦОДы, в отличии от слайдов с GPU</a:t>
        </a:r>
      </a:p>
    </p188:txBody>
  </p188:cm>
</p188:cmLst>
</file>

<file path=ppt/comments/modernComment_7FFFD2BF_2C5DB88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6B74031-7EFC-9440-B25F-D8B2A2D11539}" authorId="{C3DF72FA-C54D-C5C8-7AC6-153B75B8982F}" status="resolved" created="2026-05-04T08:39:43.41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44339587" sldId="2147472063"/>
      <ac:spMk id="3" creationId="{6DEE2595-BA59-4F29-BCD8-17D157A05F7F}"/>
    </ac:deMkLst>
    <p188:replyLst>
      <p188:reply id="{CF4B72A4-1434-4C08-AFB9-8D29DC12BCE1}" authorId="{0080B579-F43A-B9B6-6AE1-B34F4CF5A8D1}" created="2026-05-04T08:46:39.092">
        <p188:txBody>
          <a:bodyPr/>
          <a:lstStyle/>
          <a:p>
            <a:r>
              <a:rPr lang="ru-RU"/>
              <a:t>это слайд был актуален 3 недели назад, сейчас да партнерские надо объеденить, а Собственные вынести на первый план</a:t>
            </a:r>
          </a:p>
        </p188:txBody>
      </p188:reply>
      <p188:reply id="{61E05077-3041-456A-A61C-8DA94650BDCB}" authorId="{0080B579-F43A-B9B6-6AE1-B34F4CF5A8D1}" created="2026-05-22T11:30:07.156">
        <p188:txBody>
          <a:bodyPr/>
          <a:lstStyle/>
          <a:p>
            <a:r>
              <a:rPr lang="ru-RU"/>
              <a:t>слайд обновлен</a:t>
            </a:r>
          </a:p>
        </p188:txBody>
      </p188:reply>
    </p188:replyLst>
    <p188:txBody>
      <a:bodyPr/>
      <a:lstStyle/>
      <a:p>
        <a:r>
          <a:rPr lang="ru-RU"/>
          <a:t>Зачем мы акцентируем разницу на партнерских GPU? Я бы не делил в первом приближении</a:t>
        </a:r>
      </a:p>
    </p188:txBody>
  </p188:cm>
</p188:cmLst>
</file>

<file path=ppt/comments/modernComment_7FFFD2E6_2B4CEBB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2149C16-B2AB-4C85-930C-5E99D4127891}" authorId="{F06AB870-FDA1-CF9E-19C9-E310AFA08B90}" created="2026-05-29T10:26:49.79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26461367" sldId="2147472102"/>
      <ac:spMk id="5" creationId="{1F103762-932C-4C62-A58A-41476D77A38A}"/>
    </ac:deMkLst>
    <p188:txBody>
      <a:bodyPr/>
      <a:lstStyle/>
      <a:p>
        <a:r>
          <a:rPr lang="ru-RU"/>
          <a:t>Не вижу упоминания, что это наша платформа и она в реестре отечественного ПО</a:t>
        </a:r>
      </a:p>
    </p188:txBody>
  </p188:cm>
</p188:cmLst>
</file>

<file path=ppt/comments/modernComment_7FFFD2E7_7BF9682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1B114C5-3D6B-4E8B-9AF5-4FD85B032821}" authorId="{5DF7057E-EC5B-2305-D58C-588F91A99FBA}" created="2026-05-27T07:00:08.51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9503244" sldId="2147471970"/>
      <ac:spMk id="29" creationId="{FCDB0963-0110-4EA4-8C39-C1C9983F583F}"/>
    </ac:deMkLst>
    <p188:replyLst>
      <p188:reply id="{C49932EB-9F18-40A0-B531-89EBA3B2EEC1}" authorId="{0080B579-F43A-B9B6-6AE1-B34F4CF5A8D1}" created="2026-05-27T12:36:42.636">
        <p188:txBody>
          <a:bodyPr/>
          <a:lstStyle/>
          <a:p>
            <a:r>
              <a:rPr lang="ru-RU"/>
              <a:t>https://www.cnews.ru/reviews/oblachnye_servisy_2025/review_table/d3db970d9d8f46e00fb6adc92249027124c2c701
судя по ссылке в TOP 10, не TOP 5</a:t>
            </a:r>
          </a:p>
        </p188:txBody>
      </p188:reply>
      <p188:reply id="{24C8685E-FB61-4723-95BE-F1A6145F00B9}" authorId="{5DF7057E-EC5B-2305-D58C-588F91A99FBA}" created="2026-05-27T13:19:18.005">
        <p188:txBody>
          <a:bodyPr/>
          <a:lstStyle/>
          <a:p>
            <a:r>
              <a:rPr lang="ru-RU"/>
              <a:t>я бы сделал дисклеймер "*По оценке Cnews Analytics ..." и заменил бы текст или весь блок на что-то поскромнее.
нашёл у нас на сайте такое:
Softline Мультиоблако входит в ТОП-5 крупнейших поставщиков облачных решений РФ*
*По оценке Cnews Analytics 2022-2023 гг.
Softline – лидер рейтинга SLA среди российских облачных провайдеров*
*по оценке Market.CNews
https://www.cnews.ru/reviews/oblachnye_servisy_2023/review_table/48dbcf280415be9c7450b9cf243fcb2ca521119e</a:t>
            </a:r>
          </a:p>
        </p188:txBody>
      </p188:reply>
    </p188:replyLst>
    <p188:txBody>
      <a:bodyPr/>
      <a:lstStyle/>
      <a:p>
        <a:r>
          <a:rPr lang="ru-RU"/>
          <a:t>Откуда это? Указать источник?</a:t>
        </a:r>
      </a:p>
    </p188:txBody>
  </p188:cm>
  <p188:cm id="{4CB9657F-737C-47CD-A8DF-E7346F3F8F41}" authorId="{5DF7057E-EC5B-2305-D58C-588F91A99FBA}" status="resolved" created="2026-05-27T07:05:30.30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99503244" sldId="2147471970"/>
      <ac:spMk id="37" creationId="{F7873B5B-4B67-4243-81FF-A6AF9A8824BD}"/>
      <ac:txMk cp="22">
        <ac:context len="23" hash="20953499"/>
      </ac:txMk>
    </ac:txMkLst>
    <p188:pos x="2061307" y="937846"/>
    <p188:replyLst>
      <p188:reply id="{4B6FF982-A678-440D-996C-B233D7D5B9CD}" authorId="{0080B579-F43A-B9B6-6AE1-B34F4CF5A8D1}" created="2026-05-27T12:33:43.523">
        <p188:txBody>
          <a:bodyPr/>
          <a:lstStyle/>
          <a:p>
            <a:r>
              <a:rPr lang="ru-RU"/>
              <a:t>убрано</a:t>
            </a:r>
          </a:p>
        </p188:txBody>
      </p188:reply>
    </p188:replyLst>
    <p188:txBody>
      <a:bodyPr/>
      <a:lstStyle/>
      <a:p>
        <a:r>
          <a:rPr lang="ru-RU"/>
          <a:t>я бы не частил с упоминанием "облако Softline", где это не нужно. плюс за стандарт взять локализованное название "Облако Софтлайн"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5-27T12:33:32.444" authorId="{0080B579-F43A-B9B6-6AE1-B34F4CF5A8D1}"/>
          </p223:rxn>
        </p223:reactions>
      </p:ext>
    </p188:extLst>
  </p188:cm>
</p188:cmLst>
</file>

<file path=ppt/comments/modernComment_7FFFD2E8_537A8D1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8B3F480-3D9A-8D4D-A810-6B56676F8A04}" authorId="{C3DF72FA-C54D-C5C8-7AC6-153B75B8982F}" created="2026-05-04T08:43:20.942">
    <pc:sldMkLst xmlns:pc="http://schemas.microsoft.com/office/powerpoint/2013/main/command">
      <pc:docMk/>
      <pc:sldMk cId="2516847731" sldId="2147472062"/>
    </pc:sldMkLst>
    <p188:txBody>
      <a:bodyPr/>
      <a:lstStyle/>
      <a:p>
        <a:r>
          <a:rPr lang="ru-RU"/>
          <a:t>Что интересно, здесь мы ничего не пишем про то, что это партнерские ЦОДы, в отличии от слайдов с GPU</a:t>
        </a:r>
      </a:p>
    </p188:txBody>
  </p188:cm>
</p188:cmLst>
</file>

<file path=ppt/comments/modernComment_7FFFD2E9_2DE6827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4E7E251-1A75-40F8-A9CD-3861B6F7A23C}" authorId="{0080B579-F43A-B9B6-6AE1-B34F4CF5A8D1}" status="resolved" created="2026-05-20T14:14:17.153">
    <pc:sldMkLst xmlns:pc="http://schemas.microsoft.com/office/powerpoint/2013/main/command">
      <pc:docMk/>
      <pc:sldMk cId="991874522" sldId="2147472089"/>
    </pc:sldMkLst>
    <p188:replyLst>
      <p188:reply id="{8DACDF89-A69D-4A18-918F-2A22A46844F9}" authorId="{8E9A116F-CE6E-AD57-81A1-04EA6B38F6B5}" created="2026-05-22T11:25:52.255">
        <p188:txBody>
          <a:bodyPr/>
          <a:lstStyle/>
          <a:p>
            <a:r>
              <a:rPr lang="ru-RU"/>
              <a:t>вот этот слайд нравится больше. Возможно стоит добавить про ЧО на площадке заказчика или провайдера, а также про полную изоляцию вычислительных ресурсов в приватном кластере и </a:t>
            </a:r>
          </a:p>
        </p188:txBody>
      </p188:reply>
    </p188:replyLst>
    <p188:txBody>
      <a:bodyPr/>
      <a:lstStyle/>
      <a:p>
        <a:r>
          <a:rPr lang="ru-RU"/>
          <a:t>новый слайд</a:t>
        </a:r>
      </a:p>
    </p188:txBody>
  </p188:cm>
</p188:cmLst>
</file>

<file path=ppt/comments/modernComment_7FFFD2F2_205B319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2149C16-B2AB-4C85-930C-5E99D4127891}" authorId="{F06AB870-FDA1-CF9E-19C9-E310AFA08B90}" created="2026-05-29T10:26:49.79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26461367" sldId="2147472102"/>
      <ac:spMk id="5" creationId="{1F103762-932C-4C62-A58A-41476D77A38A}"/>
    </ac:deMkLst>
    <p188:txBody>
      <a:bodyPr/>
      <a:lstStyle/>
      <a:p>
        <a:r>
          <a:rPr lang="ru-RU"/>
          <a:t>Не вижу упоминания, что это наша платформа и она в реестре отечественного ПО</a:t>
        </a:r>
      </a:p>
    </p188:txBody>
  </p188:cm>
</p188:cmLst>
</file>

<file path=ppt/comments/modernComment_7FFFD2F3_F4CD468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5EC113D-B488-4FB5-B9EA-AAC455D0EE31}" authorId="{CFA4EFE2-F936-DE98-77C3-B5A5D5FF3077}" status="resolved" created="2026-05-27T11:34:04.7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489639039" sldId="2147472091"/>
      <ac:spMk id="9" creationId="{37C24468-3326-9376-3193-041F9BD7DDFC}"/>
    </ac:deMkLst>
    <p188:replyLst>
      <p188:reply id="{E607343B-80A7-4B0C-9B44-82E18230D327}" authorId="{0080B579-F43A-B9B6-6AE1-B34F4CF5A8D1}" created="2026-05-27T15:58:12.796">
        <p188:txBody>
          <a:bodyPr/>
          <a:lstStyle/>
          <a:p>
            <a:r>
              <a:rPr lang="ru-RU"/>
              <a:t>ok</a:t>
            </a:r>
          </a:p>
        </p188:txBody>
      </p188:reply>
    </p188:replyLst>
    <p188:txBody>
      <a:bodyPr/>
      <a:lstStyle/>
      <a:p>
        <a:r>
          <a:rPr lang="en-US"/>
          <a:t>исправить на eXpress SaaS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5-27T15:58:13.999" authorId="{0080B579-F43A-B9B6-6AE1-B34F4CF5A8D1}"/>
          </p223:rxn>
        </p223:reactions>
      </p:ext>
    </p188:extLst>
  </p188:cm>
  <p188:cm id="{652C7CA4-7FF5-4A2B-A33D-A5B2C8CF3648}" authorId="{CFA4EFE2-F936-DE98-77C3-B5A5D5FF3077}" status="resolved" created="2026-05-27T11:35:21.35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489639039" sldId="2147472091"/>
      <ac:spMk id="25" creationId="{4E8B4BF2-78D9-E410-A7F1-82C0F759FBDE}"/>
    </ac:deMkLst>
    <p188:replyLst>
      <p188:reply id="{CEBAF6F1-FFE8-429F-A4E0-8CC7A23FFC0B}" authorId="{0080B579-F43A-B9B6-6AE1-B34F4CF5A8D1}" created="2026-05-27T15:56:50.418">
        <p188:txBody>
          <a:bodyPr/>
          <a:lstStyle/>
          <a:p>
            <a:r>
              <a:rPr lang="ru-RU"/>
              <a:t>добавил</a:t>
            </a:r>
          </a:p>
        </p188:txBody>
      </p188:reply>
    </p188:replyLst>
    <p188:txBody>
      <a:bodyPr/>
      <a:lstStyle/>
      <a:p>
        <a:r>
          <a:rPr lang="en-US"/>
          <a:t>предлагаю придерживаться нейминга от вендора, а именно K8aaS на базе Deckhouse 
+ давайте добавим, что у нас есть наш Managed Kubernetes 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5-27T15:56:41.949" authorId="{0080B579-F43A-B9B6-6AE1-B34F4CF5A8D1}"/>
          </p223:rxn>
        </p223:reactions>
      </p:ext>
    </p188:extLst>
  </p188:cm>
</p188:cmLst>
</file>

<file path=ppt/comments/modernComment_7FFFD2FA_AC73FE4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470FE5F-E237-4D9F-B30D-2301A1AE8052}" authorId="{E794D753-26D5-CFD7-2574-0497FC6C59AF}" created="2026-06-02T09:23:10.963" startDate="2026-06-02T09:23:10.963" dueDate="2026-06-02T09:23:10.963" assignedTo="{CA02CF72-388C-C14D-26DC-53AC5CAAFF98}" title="@Andrievskiy, Sergey Посмотри, так норм?">
    <pc:sldMkLst xmlns:pc="http://schemas.microsoft.com/office/powerpoint/2013/main/command">
      <pc:docMk/>
      <pc:sldMk cId="2893282882" sldId="2147472122"/>
    </pc:sldMkLst>
    <p188:replyLst>
      <p188:reply id="{311A2C2D-339C-46F6-A542-07563D78BCF4}" authorId="{3E893B2A-F3A8-31E2-BF40-90C9C6904073}" created="2026-06-02T09:26:52.938">
        <p188:txBody>
          <a:bodyPr/>
          <a:lstStyle/>
          <a:p>
            <a:r>
              <a:rPr lang="ru-RU"/>
              <a:t>лучше, спасибо</a:t>
            </a:r>
          </a:p>
        </p188:txBody>
      </p188:reply>
    </p188:replyLst>
    <p188:txBody>
      <a:bodyPr/>
      <a:lstStyle/>
      <a:p>
        <a:r>
          <a:rPr lang="ru-RU"/>
          <a:t>[@Andrievskiy, Sergey] Посмотри, так норм?</a:t>
        </a:r>
      </a:p>
    </p188:txBody>
    <p188:extLst>
      <p:ext xmlns:p="http://schemas.openxmlformats.org/presentationml/2006/main" uri="{5BB2D875-25FF-4072-B9AC-8F64D62656EB}">
        <p228:taskDetails xmlns:p228="http://schemas.microsoft.com/office/powerpoint/2022/08/main">
          <p228:history>
            <p228:event time="2026-06-02T09:23:10.963" id="{EA845033-CD4E-462F-BFA6-502CE4C253A1}">
              <p228:atrbtn authorId="{E794D753-26D5-CFD7-2574-0497FC6C59AF}"/>
              <p228:anchr>
                <p228:comment id="{A470FE5F-E237-4D9F-B30D-2301A1AE8052}"/>
              </p228:anchr>
              <p228:add/>
            </p228:event>
            <p228:event time="2026-06-02T09:23:10.963" id="{B226D41C-AAF4-46EF-B844-3CFE40B53627}">
              <p228:atrbtn authorId="{E794D753-26D5-CFD7-2574-0497FC6C59AF}"/>
              <p228:anchr>
                <p228:comment id="{A470FE5F-E237-4D9F-B30D-2301A1AE8052}"/>
              </p228:anchr>
              <p228:asgn authorId="{CA02CF72-388C-C14D-26DC-53AC5CAAFF98}"/>
            </p228:event>
            <p228:event time="2026-06-02T09:23:10.963" id="{AEECE7AB-A558-47BA-A787-E03781DA92DE}">
              <p228:atrbtn authorId="{E794D753-26D5-CFD7-2574-0497FC6C59AF}"/>
              <p228:anchr>
                <p228:comment id="{A470FE5F-E237-4D9F-B30D-2301A1AE8052}"/>
              </p228:anchr>
              <p228:title val="@Andrievskiy, Sergey Посмотри, так норм?"/>
            </p228:event>
            <p228:event time="2026-06-02T09:23:10.963" id="{26BEC9B0-B109-405C-8305-09A51266F42C}">
              <p228:atrbtn authorId="{E794D753-26D5-CFD7-2574-0497FC6C59AF}"/>
              <p228:anchr>
                <p228:comment id="{A470FE5F-E237-4D9F-B30D-2301A1AE8052}"/>
              </p228:anchr>
              <p228:date stDt="2026-06-02T09:23:10.963" endDt="2026-06-02T09:23:10.963"/>
            </p228:event>
          </p228:history>
        </p228:taskDetails>
      </p:ext>
    </p188:extLst>
  </p188:cm>
</p188:cmLst>
</file>

<file path=ppt/comments/modernComment_7FFFD272_CAE0E53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5A7CA6-C1F8-E7F6-D859-2178CD90E044}" authorId="{6155B74B-59BB-1449-6770-25745FE22E09}" created="2026-04-23T14:42:41.437">
    <pc:sldMkLst xmlns:pc="http://schemas.microsoft.com/office/powerpoint/2013/main/command">
      <pc:docMk/>
      <pc:sldMk cId="3403736373" sldId="2147471986"/>
    </pc:sldMkLst>
    <p188:pos x="3916363" y="3087688"/>
    <p188:txBody>
      <a:bodyPr/>
      <a:lstStyle/>
      <a:p>
        <a:r>
          <a:rPr lang="en-US"/>
          <a:t>размещение в РФ</a:t>
        </a:r>
      </a:p>
    </p188:txBody>
  </p188:cm>
</p188:cmLst>
</file>

<file path=ppt/comments/modernComment_110_B401E7C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69D272C-EFF0-4C98-BB9B-D0DF38280494}" authorId="{8E9A116F-CE6E-AD57-81A1-04EA6B38F6B5}" status="resolved" created="2026-05-22T11:17:26.826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020023747" sldId="272"/>
      <ac:spMk id="33" creationId="{FF87EDB0-B7A1-4E05-8C57-8118198D16E6}"/>
      <ac:txMk cp="83">
        <ac:context len="158" hash="3648339659"/>
      </ac:txMk>
    </ac:txMkLst>
    <p188:pos x="2102385" y="771180"/>
    <p188:replyLst>
      <p188:reply id="{1C6B5FB0-D557-4FE8-9599-49FC44C0EA27}" authorId="{0080B579-F43A-B9B6-6AE1-B34F4CF5A8D1}" created="2026-05-26T13:48:33.241">
        <p188:txBody>
          <a:bodyPr/>
          <a:lstStyle/>
          <a:p>
            <a:r>
              <a:rPr lang="ru-RU"/>
              <a:t>ЧО из выделеных ресурсов убрал, добвил Частное Облако (приватные кластеры) в ПЛАТФОРМЫ</a:t>
            </a:r>
          </a:p>
        </p188:txBody>
      </p188:reply>
    </p188:replyLst>
    <p188:txBody>
      <a:bodyPr/>
      <a:lstStyle/>
      <a:p>
        <a:r>
          <a:rPr lang="ru-RU"/>
          <a:t>Мы здесь имеем ввиду управляемое частное облако или какую-то партнерку. Если первое, а я бы еще упомянул Приватные хосты. У нас их нет нигде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CEF47ECA-D423-4EE7-A59C-6ABC17EC95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ru-RU">
              <a:latin typeface="Segoe UI Semilight" panose="020B0402040204020203" pitchFamily="34" charset="0"/>
            </a:endParaRP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AD3F11C0-8FCA-4D36-820E-7EE09D04A0F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992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6B495EFA-1ED1-446A-8B61-AA24B8CCB3E7}" type="datetimeFigureOut">
              <a:rPr lang="ru-RU" smtClean="0">
                <a:latin typeface="Segoe UI Semilight" panose="020B0402040204020203" pitchFamily="34" charset="0"/>
              </a:rPr>
              <a:t>27.06.2026</a:t>
            </a:fld>
            <a:endParaRPr lang="ru-RU">
              <a:latin typeface="Segoe UI Semilight" panose="020B0402040204020203" pitchFamily="34" charset="0"/>
            </a:endParaRPr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3E25E4EC-66F9-4CE6-AFCF-B79B0D3955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ru-RU">
              <a:latin typeface="Segoe UI Semilight" panose="020B0402040204020203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F4C24D89-D00A-477E-B465-A10C94261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992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B790579C-8F09-46CA-9816-77D78535CCA2}" type="slidenum">
              <a:rPr lang="ru-RU" smtClean="0">
                <a:latin typeface="Segoe UI Semilight" panose="020B0402040204020203" pitchFamily="34" charset="0"/>
              </a:rPr>
              <a:t>‹#›</a:t>
            </a:fld>
            <a:endParaRPr lang="ru-RU">
              <a:latin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83228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>
                <a:latin typeface="Segoe UI Semilight" panose="020B0402040204020203" pitchFamily="34" charset="0"/>
              </a:defRPr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4023992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>
                <a:latin typeface="Segoe UI Semilight" panose="020B0402040204020203" pitchFamily="34" charset="0"/>
              </a:defRPr>
            </a:lvl1pPr>
          </a:lstStyle>
          <a:p>
            <a:fld id="{E089E2AE-A2BD-4487-84A7-47EF39A7A558}" type="datetimeFigureOut">
              <a:rPr lang="ru-RU" smtClean="0"/>
              <a:pPr/>
              <a:t>27.06.2026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9075" tIns="49538" rIns="99075" bIns="49538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>
                <a:latin typeface="Segoe UI Semilight" panose="020B0402040204020203" pitchFamily="34" charset="0"/>
              </a:defRPr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4023992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>
                <a:latin typeface="Segoe UI Semilight" panose="020B0402040204020203" pitchFamily="34" charset="0"/>
              </a:defRPr>
            </a:lvl1pPr>
          </a:lstStyle>
          <a:p>
            <a:fld id="{33A45760-7651-4B54-B049-ADFDAADD8ECC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36195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Segoe UI Semilight" panose="020B0402040204020203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Segoe UI Semilight" panose="020B0402040204020203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Segoe UI Semilight" panose="020B0402040204020203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Segoe UI Semilight" panose="020B0402040204020203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Segoe UI Semilight" panose="020B0402040204020203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42875" y="768350"/>
            <a:ext cx="6818313" cy="383698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Bef>
                <a:spcPts val="81"/>
              </a:spcBef>
              <a:buSzPts val="2600"/>
            </a:pPr>
            <a:r>
              <a:rPr lang="ru-RU" dirty="0"/>
              <a:t>Про </a:t>
            </a:r>
            <a:r>
              <a:rPr lang="ru-RU" sz="3500" b="1" dirty="0">
                <a:solidFill>
                  <a:srgbClr val="002060"/>
                </a:solidFill>
                <a:latin typeface="+mj-lt"/>
                <a:ea typeface="Montserrat"/>
                <a:cs typeface="Montserrat"/>
                <a:sym typeface="Montserrat"/>
              </a:rPr>
              <a:t>152-ФЗ</a:t>
            </a:r>
          </a:p>
          <a:p>
            <a:pPr defTabSz="990752">
              <a:lnSpc>
                <a:spcPct val="115000"/>
              </a:lnSpc>
              <a:buClr>
                <a:srgbClr val="000000"/>
              </a:buClr>
              <a:buSzPts val="1100"/>
              <a:defRPr/>
            </a:pPr>
            <a:r>
              <a:rPr lang="ru-RU" dirty="0">
                <a:solidFill>
                  <a:srgbClr val="0E2A47"/>
                </a:solidFill>
                <a:ea typeface="Montserrat Medium"/>
                <a:cs typeface="Montserrat Medium"/>
                <a:sym typeface="Montserrat Medium"/>
              </a:rPr>
              <a:t>Аттестация УЗ-1 как про н</a:t>
            </a:r>
            <a:r>
              <a:rPr lang="ru-RU" dirty="0"/>
              <a:t>аивысший уровень, и обозначить все 3 уровня для разных типов Облаков.</a:t>
            </a:r>
          </a:p>
          <a:p>
            <a:pPr defTabSz="990752">
              <a:lnSpc>
                <a:spcPct val="115000"/>
              </a:lnSpc>
              <a:buClr>
                <a:srgbClr val="000000"/>
              </a:buClr>
              <a:buSzPts val="1100"/>
              <a:defRPr/>
            </a:pPr>
            <a:endParaRPr lang="ru-RU" dirty="0">
              <a:solidFill>
                <a:srgbClr val="0E2A47"/>
              </a:solidFill>
              <a:ea typeface="Montserrat Medium"/>
              <a:cs typeface="Montserrat Medium"/>
              <a:sym typeface="Montserrat Medium"/>
            </a:endParaRPr>
          </a:p>
          <a:p>
            <a:pPr marL="309610" indent="-309610" defTabSz="990752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altLang="ru-RU" dirty="0">
                <a:latin typeface="Arial" panose="020B0604020202020204" pitchFamily="34" charset="0"/>
              </a:rPr>
              <a:t>Команда с сильным </a:t>
            </a:r>
            <a:r>
              <a:rPr lang="ru-RU" altLang="ru-RU" dirty="0" err="1">
                <a:latin typeface="Arial" panose="020B0604020202020204" pitchFamily="34" charset="0"/>
              </a:rPr>
              <a:t>интеграторским</a:t>
            </a:r>
            <a:r>
              <a:rPr lang="ru-RU" altLang="ru-RU" dirty="0">
                <a:latin typeface="Arial" panose="020B0604020202020204" pitchFamily="34" charset="0"/>
              </a:rPr>
              <a:t> опытом и практикой реализации масштабных проектов. </a:t>
            </a:r>
          </a:p>
          <a:p>
            <a:pPr marL="309610" indent="-309610" defTabSz="990752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altLang="ru-RU" dirty="0">
                <a:latin typeface="Arial" panose="020B0604020202020204" pitchFamily="34" charset="0"/>
              </a:rPr>
              <a:t>Экспертиза в проектировании, миграции и сопровождении сложных проектов</a:t>
            </a:r>
          </a:p>
          <a:p>
            <a:pPr marL="309610" indent="-309610" defTabSz="990752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altLang="ru-RU" dirty="0">
                <a:latin typeface="Arial" panose="020B0604020202020204" pitchFamily="34" charset="0"/>
              </a:rPr>
              <a:t>Глубокий опыт кастомизации решений под требования бизнеса, а не наоборот. </a:t>
            </a:r>
          </a:p>
          <a:p>
            <a:pPr marL="309610" indent="-309610" defTabSz="990752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altLang="ru-RU" dirty="0">
                <a:latin typeface="Arial" panose="020B0604020202020204" pitchFamily="34" charset="0"/>
              </a:rPr>
              <a:t>Гибкий подход к архитектуре, процессам и модели взаимодействия. </a:t>
            </a:r>
          </a:p>
          <a:p>
            <a:pPr marL="309610" indent="-309610" defTabSz="990752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altLang="ru-RU" dirty="0">
                <a:latin typeface="Arial" panose="020B0604020202020204" pitchFamily="34" charset="0"/>
              </a:rPr>
              <a:t>Понимание как технологических, так и бизнес-задач заказчика. </a:t>
            </a:r>
          </a:p>
          <a:p>
            <a:pPr>
              <a:lnSpc>
                <a:spcPct val="115000"/>
              </a:lnSpc>
              <a:spcBef>
                <a:spcPts val="81"/>
              </a:spcBef>
              <a:buSzPts val="2600"/>
            </a:pPr>
            <a:br>
              <a:rPr lang="ru-RU" dirty="0">
                <a:solidFill>
                  <a:srgbClr val="0E2A47"/>
                </a:solidFill>
                <a:ea typeface="Montserrat Medium"/>
                <a:cs typeface="Montserrat Medium"/>
                <a:sym typeface="Montserrat Medium"/>
              </a:rPr>
            </a:br>
            <a:r>
              <a:rPr lang="ru-RU" dirty="0">
                <a:solidFill>
                  <a:srgbClr val="0E2A47"/>
                </a:solidFill>
                <a:ea typeface="Montserrat Medium"/>
                <a:cs typeface="Montserrat Medium"/>
                <a:sym typeface="Montserrat Medium"/>
              </a:rPr>
              <a:t>Почему именно мы </a:t>
            </a:r>
          </a:p>
          <a:p>
            <a:pPr defTabSz="990752">
              <a:lnSpc>
                <a:spcPct val="115000"/>
              </a:lnSpc>
              <a:buClr>
                <a:srgbClr val="000000"/>
              </a:buClr>
              <a:buSzPts val="1100"/>
              <a:defRPr/>
            </a:pPr>
            <a:endParaRPr lang="ru-RU" dirty="0">
              <a:solidFill>
                <a:srgbClr val="0E2A47"/>
              </a:solidFill>
              <a:ea typeface="Montserrat Medium"/>
              <a:cs typeface="Montserrat Medium"/>
              <a:sym typeface="Montserrat Medium"/>
            </a:endParaRPr>
          </a:p>
        </p:txBody>
      </p:sp>
    </p:spTree>
    <p:extLst>
      <p:ext uri="{BB962C8B-B14F-4D97-AF65-F5344CB8AC3E}">
        <p14:creationId xmlns:p14="http://schemas.microsoft.com/office/powerpoint/2010/main" val="1732539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A45760-7651-4B54-B049-ADFDAADD8ECC}" type="slidenum">
              <a:rPr lang="ru-RU" smtClean="0"/>
              <a:pPr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50607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480DA3-FC17-49CD-9F82-83DDF1F4606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pPr defTabSz="990752" fontAlgn="base" hangingPunct="0">
              <a:lnSpc>
                <a:spcPct val="93000"/>
              </a:lnSpc>
              <a:spcBef>
                <a:spcPts val="14"/>
              </a:spcBef>
              <a:spcAft>
                <a:spcPts val="14"/>
              </a:spcAft>
              <a:buClr>
                <a:srgbClr val="000000"/>
              </a:buClr>
              <a:buSzPct val="100000"/>
              <a:tabLst>
                <a:tab pos="990752" algn="l"/>
                <a:tab pos="1981505" algn="l"/>
                <a:tab pos="2972257" algn="l"/>
              </a:tabLst>
              <a:defRPr/>
            </a:pPr>
            <a:fld id="{C1D7B35E-20A9-4CCC-BB80-32423F3AC32F}" type="slidenum">
              <a:rPr lang="en-US" altLang="ru-RU" sz="1500">
                <a:solidFill>
                  <a:srgbClr val="000000"/>
                </a:solidFill>
                <a:latin typeface="Times New Roman" panose="02020603050405020304" pitchFamily="18" charset="0"/>
              </a:rPr>
              <a:pPr defTabSz="990752" fontAlgn="base" hangingPunct="0">
                <a:lnSpc>
                  <a:spcPct val="93000"/>
                </a:lnSpc>
                <a:spcBef>
                  <a:spcPts val="14"/>
                </a:spcBef>
                <a:spcAft>
                  <a:spcPts val="14"/>
                </a:spcAft>
                <a:buClr>
                  <a:srgbClr val="000000"/>
                </a:buClr>
                <a:buSzPct val="100000"/>
                <a:tabLst>
                  <a:tab pos="990752" algn="l"/>
                  <a:tab pos="1981505" algn="l"/>
                  <a:tab pos="2972257" algn="l"/>
                </a:tabLst>
                <a:defRPr/>
              </a:pPr>
              <a:t>4</a:t>
            </a:fld>
            <a:endParaRPr lang="en-US" altLang="ru-RU" sz="15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65" name="Rectangle 1">
            <a:extLst>
              <a:ext uri="{FF2B5EF4-FFF2-40B4-BE49-F238E27FC236}">
                <a16:creationId xmlns:a16="http://schemas.microsoft.com/office/drawing/2014/main" id="{04318C51-5602-4A20-A938-19BF929A4B6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71438" y="909638"/>
            <a:ext cx="7974013" cy="44862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DACDE73-2160-48D8-8701-01091BFAB3B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82763" y="5684120"/>
            <a:ext cx="6265389" cy="538560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altLang="ru-RU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90752">
              <a:defRPr/>
            </a:pPr>
            <a:fld id="{33A45760-7651-4B54-B049-ADFDAADD8ECC}" type="slidenum">
              <a:rPr lang="ru-RU">
                <a:solidFill>
                  <a:prstClr val="black"/>
                </a:solidFill>
              </a:rPr>
              <a:pPr defTabSz="990752">
                <a:defRPr/>
              </a:pPr>
              <a:t>5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221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Доп. с </a:t>
            </a:r>
            <a:r>
              <a:rPr lang="ru-RU" dirty="0" err="1"/>
              <a:t>енрвисы</a:t>
            </a:r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A45760-7651-4B54-B049-ADFDAADD8ECC}" type="slidenum">
              <a:rPr lang="ru-RU" smtClean="0"/>
              <a:pPr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02300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3758d9543da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3758d9543da_0_66:notes"/>
          <p:cNvSpPr txBox="1">
            <a:spLocks noGrp="1"/>
          </p:cNvSpPr>
          <p:nvPr>
            <p:ph type="body" idx="1"/>
          </p:nvPr>
        </p:nvSpPr>
        <p:spPr>
          <a:xfrm>
            <a:off x="710407" y="4925407"/>
            <a:ext cx="5683250" cy="4030047"/>
          </a:xfrm>
          <a:prstGeom prst="rect">
            <a:avLst/>
          </a:prstGeom>
        </p:spPr>
        <p:txBody>
          <a:bodyPr spcFirstLastPara="1" wrap="square" lIns="99059" tIns="49516" rIns="99059" bIns="49516" anchor="t" anchorCtr="0">
            <a:noAutofit/>
          </a:bodyPr>
          <a:lstStyle/>
          <a:p>
            <a:endParaRPr/>
          </a:p>
        </p:txBody>
      </p:sp>
      <p:sp>
        <p:nvSpPr>
          <p:cNvPr id="440" name="Google Shape;440;g3758d9543da_0_66:notes"/>
          <p:cNvSpPr txBox="1">
            <a:spLocks noGrp="1"/>
          </p:cNvSpPr>
          <p:nvPr>
            <p:ph type="sldNum" idx="12"/>
          </p:nvPr>
        </p:nvSpPr>
        <p:spPr>
          <a:xfrm>
            <a:off x="4023992" y="9721106"/>
            <a:ext cx="3078427" cy="513410"/>
          </a:xfrm>
          <a:prstGeom prst="rect">
            <a:avLst/>
          </a:prstGeom>
        </p:spPr>
        <p:txBody>
          <a:bodyPr spcFirstLastPara="1" wrap="square" lIns="99059" tIns="49516" rIns="99059" bIns="49516" anchor="b" anchorCtr="0">
            <a:noAutofit/>
          </a:bodyPr>
          <a:lstStyle/>
          <a:p>
            <a:pPr defTabSz="990752">
              <a:buClr>
                <a:srgbClr val="000000"/>
              </a:buClr>
              <a:defRPr/>
            </a:pPr>
            <a:fld id="{00000000-1234-1234-1234-123412341234}" type="slidenum">
              <a:rPr lang="ru-RU">
                <a:solidFill>
                  <a:prstClr val="black"/>
                </a:solidFill>
              </a:rPr>
              <a:pPr defTabSz="990752">
                <a:buClr>
                  <a:srgbClr val="000000"/>
                </a:buClr>
                <a:defRPr/>
              </a:pPr>
              <a:t>11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496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480DA3-FC17-49CD-9F82-83DDF1F4606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pPr defTabSz="990752" fontAlgn="base" hangingPunct="0">
              <a:lnSpc>
                <a:spcPct val="93000"/>
              </a:lnSpc>
              <a:spcBef>
                <a:spcPts val="14"/>
              </a:spcBef>
              <a:spcAft>
                <a:spcPts val="14"/>
              </a:spcAft>
              <a:buClr>
                <a:srgbClr val="000000"/>
              </a:buClr>
              <a:buSzPct val="100000"/>
              <a:tabLst>
                <a:tab pos="990752" algn="l"/>
                <a:tab pos="1981505" algn="l"/>
                <a:tab pos="2972257" algn="l"/>
              </a:tabLst>
              <a:defRPr/>
            </a:pPr>
            <a:fld id="{C1D7B35E-20A9-4CCC-BB80-32423F3AC32F}" type="slidenum">
              <a:rPr lang="en-US" altLang="ru-RU" sz="1500">
                <a:solidFill>
                  <a:srgbClr val="000000"/>
                </a:solidFill>
                <a:latin typeface="Times New Roman" panose="02020603050405020304" pitchFamily="18" charset="0"/>
              </a:rPr>
              <a:pPr defTabSz="990752" fontAlgn="base" hangingPunct="0">
                <a:lnSpc>
                  <a:spcPct val="93000"/>
                </a:lnSpc>
                <a:spcBef>
                  <a:spcPts val="14"/>
                </a:spcBef>
                <a:spcAft>
                  <a:spcPts val="14"/>
                </a:spcAft>
                <a:buClr>
                  <a:srgbClr val="000000"/>
                </a:buClr>
                <a:buSzPct val="100000"/>
                <a:tabLst>
                  <a:tab pos="990752" algn="l"/>
                  <a:tab pos="1981505" algn="l"/>
                  <a:tab pos="2972257" algn="l"/>
                </a:tabLst>
                <a:defRPr/>
              </a:pPr>
              <a:t>12</a:t>
            </a:fld>
            <a:endParaRPr lang="en-US" altLang="ru-RU" sz="15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65" name="Rectangle 1">
            <a:extLst>
              <a:ext uri="{FF2B5EF4-FFF2-40B4-BE49-F238E27FC236}">
                <a16:creationId xmlns:a16="http://schemas.microsoft.com/office/drawing/2014/main" id="{04318C51-5602-4A20-A938-19BF929A4B6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71438" y="909638"/>
            <a:ext cx="7974013" cy="44862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DACDE73-2160-48D8-8701-01091BFAB3B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82763" y="5684120"/>
            <a:ext cx="6265389" cy="538560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34916080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A45760-7651-4B54-B049-ADFDAADD8ECC}" type="slidenum">
              <a:rPr lang="ru-RU" smtClean="0"/>
              <a:pPr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944810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480DA3-FC17-49CD-9F82-83DDF1F4606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pPr defTabSz="990752" fontAlgn="base" hangingPunct="0">
              <a:lnSpc>
                <a:spcPct val="93000"/>
              </a:lnSpc>
              <a:spcBef>
                <a:spcPts val="14"/>
              </a:spcBef>
              <a:spcAft>
                <a:spcPts val="14"/>
              </a:spcAft>
              <a:buClr>
                <a:srgbClr val="000000"/>
              </a:buClr>
              <a:buSzPct val="100000"/>
              <a:tabLst>
                <a:tab pos="990752" algn="l"/>
                <a:tab pos="1981505" algn="l"/>
                <a:tab pos="2972257" algn="l"/>
              </a:tabLst>
              <a:defRPr/>
            </a:pPr>
            <a:fld id="{C1D7B35E-20A9-4CCC-BB80-32423F3AC32F}" type="slidenum">
              <a:rPr lang="en-US" altLang="ru-RU" sz="1500">
                <a:solidFill>
                  <a:srgbClr val="000000"/>
                </a:solidFill>
                <a:latin typeface="Times New Roman" panose="02020603050405020304" pitchFamily="18" charset="0"/>
              </a:rPr>
              <a:pPr defTabSz="990752" fontAlgn="base" hangingPunct="0">
                <a:lnSpc>
                  <a:spcPct val="93000"/>
                </a:lnSpc>
                <a:spcBef>
                  <a:spcPts val="14"/>
                </a:spcBef>
                <a:spcAft>
                  <a:spcPts val="14"/>
                </a:spcAft>
                <a:buClr>
                  <a:srgbClr val="000000"/>
                </a:buClr>
                <a:buSzPct val="100000"/>
                <a:tabLst>
                  <a:tab pos="990752" algn="l"/>
                  <a:tab pos="1981505" algn="l"/>
                  <a:tab pos="2972257" algn="l"/>
                </a:tabLst>
                <a:defRPr/>
              </a:pPr>
              <a:t>17</a:t>
            </a:fld>
            <a:endParaRPr lang="en-US" altLang="ru-RU" sz="15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65" name="Rectangle 1">
            <a:extLst>
              <a:ext uri="{FF2B5EF4-FFF2-40B4-BE49-F238E27FC236}">
                <a16:creationId xmlns:a16="http://schemas.microsoft.com/office/drawing/2014/main" id="{04318C51-5602-4A20-A938-19BF929A4B6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71438" y="909638"/>
            <a:ext cx="7974013" cy="44862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DACDE73-2160-48D8-8701-01091BFAB3B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82763" y="5684120"/>
            <a:ext cx="6265389" cy="538560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33837288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90752">
              <a:defRPr/>
            </a:pPr>
            <a:fld id="{33A45760-7651-4B54-B049-ADFDAADD8ECC}" type="slidenum">
              <a:rPr lang="ru-RU">
                <a:solidFill>
                  <a:prstClr val="black"/>
                </a:solidFill>
              </a:rPr>
              <a:pPr defTabSz="990752">
                <a:defRPr/>
              </a:pPr>
              <a:t>18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4395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Доступ </a:t>
            </a:r>
            <a:r>
              <a:rPr lang="en-US" err="1">
                <a:solidFill>
                  <a:srgbClr val="263746"/>
                </a:solidFill>
                <a:latin typeface="Segoe UI Semilight"/>
                <a:cs typeface="Segoe UI Semilight"/>
              </a:rPr>
              <a:t>по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SSH, </a:t>
            </a:r>
            <a:r>
              <a:rPr lang="ru-RU">
                <a:solidFill>
                  <a:srgbClr val="263746"/>
                </a:solidFill>
                <a:latin typeface="Segoe UI Semilight"/>
                <a:cs typeface="Segoe UI Semilight"/>
              </a:rPr>
              <a:t>этап 2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- через </a:t>
            </a:r>
            <a:r>
              <a:rPr lang="en-US" err="1">
                <a:solidFill>
                  <a:srgbClr val="263746"/>
                </a:solidFill>
                <a:latin typeface="Segoe UI Semilight"/>
                <a:cs typeface="Segoe UI Semilight"/>
              </a:rPr>
              <a:t>личный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</a:t>
            </a:r>
            <a:r>
              <a:rPr lang="en-US" err="1">
                <a:solidFill>
                  <a:srgbClr val="263746"/>
                </a:solidFill>
                <a:latin typeface="Segoe UI Semilight"/>
                <a:cs typeface="Segoe UI Semilight"/>
              </a:rPr>
              <a:t>кабинет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/ Доступ через </a:t>
            </a:r>
            <a:r>
              <a:rPr lang="en-US" err="1">
                <a:solidFill>
                  <a:srgbClr val="263746"/>
                </a:solidFill>
                <a:latin typeface="Segoe UI Semilight"/>
                <a:cs typeface="Segoe UI Semilight"/>
              </a:rPr>
              <a:t>личные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</a:t>
            </a:r>
            <a:r>
              <a:rPr lang="en-US" err="1">
                <a:solidFill>
                  <a:srgbClr val="263746"/>
                </a:solidFill>
                <a:latin typeface="Segoe UI Semilight"/>
                <a:cs typeface="Segoe UI Semilight"/>
              </a:rPr>
              <a:t>кабинеты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</a:t>
            </a:r>
            <a:r>
              <a:rPr lang="en-US" err="1">
                <a:solidFill>
                  <a:srgbClr val="263746"/>
                </a:solidFill>
                <a:latin typeface="Segoe UI Semilight"/>
                <a:cs typeface="Segoe UI Semilight"/>
              </a:rPr>
              <a:t>партнёров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или </a:t>
            </a:r>
            <a:br>
              <a:rPr lang="en-US">
                <a:cs typeface="Segoe UI Semilight"/>
              </a:rPr>
            </a:br>
            <a:r>
              <a:rPr lang="en-US" err="1">
                <a:solidFill>
                  <a:srgbClr val="263746"/>
                </a:solidFill>
                <a:latin typeface="Segoe UI Semilight"/>
                <a:cs typeface="Segoe UI Semilight"/>
              </a:rPr>
              <a:t>по</a:t>
            </a:r>
            <a:r>
              <a:rPr lang="en-US">
                <a:solidFill>
                  <a:srgbClr val="263746"/>
                </a:solidFill>
                <a:latin typeface="Segoe UI Semilight"/>
                <a:cs typeface="Segoe UI Semilight"/>
              </a:rPr>
              <a:t> SSH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A45760-7651-4B54-B049-ADFDAADD8ECC}" type="slidenum">
              <a:rPr lang="ru-RU" smtClean="0"/>
              <a:pPr/>
              <a:t>19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180128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480DA3-FC17-49CD-9F82-83DDF1F4606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pPr defTabSz="990752" fontAlgn="base" hangingPunct="0">
              <a:lnSpc>
                <a:spcPct val="93000"/>
              </a:lnSpc>
              <a:spcBef>
                <a:spcPts val="14"/>
              </a:spcBef>
              <a:spcAft>
                <a:spcPts val="14"/>
              </a:spcAft>
              <a:buClr>
                <a:srgbClr val="000000"/>
              </a:buClr>
              <a:buSzPct val="100000"/>
              <a:tabLst>
                <a:tab pos="990752" algn="l"/>
                <a:tab pos="1981505" algn="l"/>
                <a:tab pos="2972257" algn="l"/>
              </a:tabLst>
              <a:defRPr/>
            </a:pPr>
            <a:fld id="{C1D7B35E-20A9-4CCC-BB80-32423F3AC32F}" type="slidenum">
              <a:rPr lang="en-US" altLang="ru-RU" sz="1500">
                <a:solidFill>
                  <a:srgbClr val="000000"/>
                </a:solidFill>
                <a:latin typeface="Times New Roman" panose="02020603050405020304" pitchFamily="18" charset="0"/>
              </a:rPr>
              <a:pPr defTabSz="990752" fontAlgn="base" hangingPunct="0">
                <a:lnSpc>
                  <a:spcPct val="93000"/>
                </a:lnSpc>
                <a:spcBef>
                  <a:spcPts val="14"/>
                </a:spcBef>
                <a:spcAft>
                  <a:spcPts val="14"/>
                </a:spcAft>
                <a:buClr>
                  <a:srgbClr val="000000"/>
                </a:buClr>
                <a:buSzPct val="100000"/>
                <a:tabLst>
                  <a:tab pos="990752" algn="l"/>
                  <a:tab pos="1981505" algn="l"/>
                  <a:tab pos="2972257" algn="l"/>
                </a:tabLst>
                <a:defRPr/>
              </a:pPr>
              <a:t>22</a:t>
            </a:fld>
            <a:endParaRPr lang="en-US" altLang="ru-RU" sz="15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65" name="Rectangle 1">
            <a:extLst>
              <a:ext uri="{FF2B5EF4-FFF2-40B4-BE49-F238E27FC236}">
                <a16:creationId xmlns:a16="http://schemas.microsoft.com/office/drawing/2014/main" id="{04318C51-5602-4A20-A938-19BF929A4B6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71438" y="909638"/>
            <a:ext cx="7974013" cy="44862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DACDE73-2160-48D8-8701-01091BFAB3B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82763" y="5684120"/>
            <a:ext cx="6265389" cy="538560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3968140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480DA3-FC17-49CD-9F82-83DDF1F4606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pPr defTabSz="990752" fontAlgn="base" hangingPunct="0">
              <a:lnSpc>
                <a:spcPct val="93000"/>
              </a:lnSpc>
              <a:spcBef>
                <a:spcPts val="14"/>
              </a:spcBef>
              <a:spcAft>
                <a:spcPts val="14"/>
              </a:spcAft>
              <a:buClr>
                <a:srgbClr val="000000"/>
              </a:buClr>
              <a:buSzPct val="100000"/>
              <a:tabLst>
                <a:tab pos="990752" algn="l"/>
                <a:tab pos="1981505" algn="l"/>
                <a:tab pos="2972257" algn="l"/>
              </a:tabLst>
              <a:defRPr/>
            </a:pPr>
            <a:fld id="{C1D7B35E-20A9-4CCC-BB80-32423F3AC32F}" type="slidenum">
              <a:rPr lang="en-US" altLang="ru-RU" sz="1500">
                <a:solidFill>
                  <a:srgbClr val="000000"/>
                </a:solidFill>
                <a:latin typeface="Times New Roman" panose="02020603050405020304" pitchFamily="18" charset="0"/>
              </a:rPr>
              <a:pPr defTabSz="990752" fontAlgn="base" hangingPunct="0">
                <a:lnSpc>
                  <a:spcPct val="93000"/>
                </a:lnSpc>
                <a:spcBef>
                  <a:spcPts val="14"/>
                </a:spcBef>
                <a:spcAft>
                  <a:spcPts val="14"/>
                </a:spcAft>
                <a:buClr>
                  <a:srgbClr val="000000"/>
                </a:buClr>
                <a:buSzPct val="100000"/>
                <a:tabLst>
                  <a:tab pos="990752" algn="l"/>
                  <a:tab pos="1981505" algn="l"/>
                  <a:tab pos="2972257" algn="l"/>
                </a:tabLst>
                <a:defRPr/>
              </a:pPr>
              <a:t>25</a:t>
            </a:fld>
            <a:endParaRPr lang="en-US" altLang="ru-RU" sz="15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65" name="Rectangle 1">
            <a:extLst>
              <a:ext uri="{FF2B5EF4-FFF2-40B4-BE49-F238E27FC236}">
                <a16:creationId xmlns:a16="http://schemas.microsoft.com/office/drawing/2014/main" id="{04318C51-5602-4A20-A938-19BF929A4B6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71438" y="909638"/>
            <a:ext cx="7974013" cy="44862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DACDE73-2160-48D8-8701-01091BFAB3B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82763" y="5684120"/>
            <a:ext cx="6265389" cy="538560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318574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1071DF-0191-9C92-F635-15FBD5F08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9B2F904B-BE41-8B21-CAD3-84C0434CB3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BEACA979-9FFD-1A41-322D-470C184820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>
                <a:latin typeface="Calibri"/>
                <a:ea typeface="Calibri"/>
                <a:cs typeface="Calibri"/>
              </a:rPr>
              <a:t>Проговорить, что есть еще и </a:t>
            </a:r>
            <a:r>
              <a:rPr lang="en-US" err="1">
                <a:latin typeface="Calibri"/>
                <a:ea typeface="Calibri"/>
                <a:cs typeface="Calibri"/>
              </a:rPr>
              <a:t>Софтлайн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Диск</a:t>
            </a:r>
            <a:r>
              <a:rPr lang="en-US">
                <a:latin typeface="Calibri"/>
                <a:ea typeface="Calibri"/>
                <a:cs typeface="Calibri"/>
              </a:rPr>
              <a:t> - </a:t>
            </a:r>
            <a:r>
              <a:rPr lang="ru-RU">
                <a:solidFill>
                  <a:schemeClr val="tx1">
                    <a:lumMod val="75000"/>
                    <a:lumOff val="25000"/>
                  </a:schemeClr>
                </a:solidFill>
              </a:rPr>
              <a:t>Общее, личное хранилище </a:t>
            </a:r>
            <a:br>
              <a:rPr lang="ru-RU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ru-RU">
                <a:solidFill>
                  <a:schemeClr val="tx1">
                    <a:lumMod val="75000"/>
                    <a:lumOff val="25000"/>
                  </a:schemeClr>
                </a:solidFill>
              </a:rPr>
              <a:t>и совместная работа в </a:t>
            </a:r>
            <a:r>
              <a:rPr lang="ru-RU" err="1">
                <a:solidFill>
                  <a:schemeClr val="tx1">
                    <a:lumMod val="75000"/>
                    <a:lumOff val="25000"/>
                  </a:schemeClr>
                </a:solidFill>
              </a:rPr>
              <a:t>online</a:t>
            </a:r>
            <a:r>
              <a:rPr lang="ru-RU">
                <a:solidFill>
                  <a:schemeClr val="tx1">
                    <a:lumMod val="75000"/>
                    <a:lumOff val="25000"/>
                  </a:schemeClr>
                </a:solidFill>
              </a:rPr>
              <a:t> редакторе</a:t>
            </a:r>
            <a:endParaRPr lang="ru-RU"/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5489A5F5-342C-1217-4E62-9FA05421A8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90752">
              <a:defRPr/>
            </a:pPr>
            <a:fld id="{33A45760-7651-4B54-B049-ADFDAADD8ECC}" type="slidenum">
              <a:rPr lang="ru-RU">
                <a:solidFill>
                  <a:prstClr val="black"/>
                </a:solidFill>
              </a:rPr>
              <a:pPr defTabSz="990752">
                <a:defRPr/>
              </a:pPr>
              <a:t>26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0670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8" name="Google Shape;1358;g3758d9543da_0_10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9" name="Google Shape;1359;g3758d9543da_0_1051:notes"/>
          <p:cNvSpPr txBox="1">
            <a:spLocks noGrp="1"/>
          </p:cNvSpPr>
          <p:nvPr>
            <p:ph type="body" idx="1"/>
          </p:nvPr>
        </p:nvSpPr>
        <p:spPr>
          <a:xfrm>
            <a:off x="710407" y="4925407"/>
            <a:ext cx="5683250" cy="4030047"/>
          </a:xfrm>
          <a:prstGeom prst="rect">
            <a:avLst/>
          </a:prstGeom>
        </p:spPr>
        <p:txBody>
          <a:bodyPr spcFirstLastPara="1" wrap="square" lIns="99059" tIns="49516" rIns="99059" bIns="49516" anchor="t" anchorCtr="0">
            <a:noAutofit/>
          </a:bodyPr>
          <a:lstStyle/>
          <a:p>
            <a:r>
              <a:rPr lang="ru-RU">
                <a:latin typeface="Segoe UI Semilight"/>
                <a:cs typeface="Segoe UI Semilight"/>
              </a:rPr>
              <a:t>Вставить контакты</a:t>
            </a:r>
            <a:endParaRPr/>
          </a:p>
        </p:txBody>
      </p:sp>
      <p:sp>
        <p:nvSpPr>
          <p:cNvPr id="1360" name="Google Shape;1360;g3758d9543da_0_1051:notes"/>
          <p:cNvSpPr txBox="1">
            <a:spLocks noGrp="1"/>
          </p:cNvSpPr>
          <p:nvPr>
            <p:ph type="sldNum" idx="12"/>
          </p:nvPr>
        </p:nvSpPr>
        <p:spPr>
          <a:xfrm>
            <a:off x="4023992" y="9721106"/>
            <a:ext cx="3078427" cy="513410"/>
          </a:xfrm>
          <a:prstGeom prst="rect">
            <a:avLst/>
          </a:prstGeom>
        </p:spPr>
        <p:txBody>
          <a:bodyPr spcFirstLastPara="1" wrap="square" lIns="99059" tIns="49516" rIns="99059" bIns="49516" anchor="b" anchorCtr="0">
            <a:noAutofit/>
          </a:bodyPr>
          <a:lstStyle/>
          <a:p>
            <a:pPr>
              <a:buClr>
                <a:srgbClr val="000000"/>
              </a:buClr>
            </a:pPr>
            <a:fld id="{00000000-1234-1234-1234-123412341234}" type="slidenum">
              <a:rPr lang="ru-RU"/>
              <a:pPr>
                <a:buClr>
                  <a:srgbClr val="000000"/>
                </a:buClr>
              </a:pPr>
              <a:t>28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10.sv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10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10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10.sv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10.sv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10.sv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Титульный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6C85F5F-BACD-4428-9233-FF555C4B924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4354" b="4337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D8948211-7A10-4FD4-847B-02BD85F6D4B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5686" y="1823532"/>
            <a:ext cx="7975126" cy="192175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4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ru-RU"/>
              <a:t>Образец </a:t>
            </a:r>
            <a:br>
              <a:rPr lang="en-US"/>
            </a:br>
            <a:r>
              <a:rPr lang="ru-RU"/>
              <a:t>заголовка</a:t>
            </a:r>
          </a:p>
        </p:txBody>
      </p:sp>
      <p:sp>
        <p:nvSpPr>
          <p:cNvPr id="13" name="Текст 4">
            <a:extLst>
              <a:ext uri="{FF2B5EF4-FFF2-40B4-BE49-F238E27FC236}">
                <a16:creationId xmlns:a16="http://schemas.microsoft.com/office/drawing/2014/main" id="{7FC5E77F-ED2C-440D-ACF8-5F4ACF799EE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5" y="3874123"/>
            <a:ext cx="7975126" cy="113002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  <a:p>
            <a:pPr lvl="0"/>
            <a:endParaRPr lang="ru-RU"/>
          </a:p>
        </p:txBody>
      </p:sp>
      <p:sp>
        <p:nvSpPr>
          <p:cNvPr id="14" name="Текст 14">
            <a:extLst>
              <a:ext uri="{FF2B5EF4-FFF2-40B4-BE49-F238E27FC236}">
                <a16:creationId xmlns:a16="http://schemas.microsoft.com/office/drawing/2014/main" id="{404ADF7D-C712-4F59-A1CE-9856F3CE507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8211" y="5652458"/>
            <a:ext cx="4458779" cy="40698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ru-RU"/>
              <a:t>ФИО</a:t>
            </a:r>
          </a:p>
        </p:txBody>
      </p:sp>
      <p:sp>
        <p:nvSpPr>
          <p:cNvPr id="15" name="Текст 14">
            <a:extLst>
              <a:ext uri="{FF2B5EF4-FFF2-40B4-BE49-F238E27FC236}">
                <a16:creationId xmlns:a16="http://schemas.microsoft.com/office/drawing/2014/main" id="{61378B53-AB1F-43B8-A863-698BA5EA7A3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8211" y="6103651"/>
            <a:ext cx="4458779" cy="40698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  <a:latin typeface="Segoe UI Semilight" panose="020B0402040204020203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ru-RU"/>
              <a:t>Должность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A626E17-6EF2-4F7D-8C04-D89BAE050B7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36988" y="347364"/>
            <a:ext cx="3551432" cy="31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867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ус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8F39A4-2BD5-4C0E-B828-4BE56F77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9663" y="6419177"/>
            <a:ext cx="515542" cy="246221"/>
          </a:xfrm>
        </p:spPr>
        <p:txBody>
          <a:bodyPr/>
          <a:lstStyle/>
          <a:p>
            <a:fld id="{9ED0A863-1CBF-4C93-BDB9-A45FE7F28BAD}" type="slidenum">
              <a:rPr lang="ru-RU" smtClean="0"/>
              <a:t>‹#›</a:t>
            </a:fld>
            <a:endParaRPr lang="ru-RU"/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2E22EA13-4A3E-4536-9309-2F1593156E6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5685" y="392119"/>
            <a:ext cx="11621353" cy="118254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  <a:br>
              <a:rPr lang="ru-RU"/>
            </a:br>
            <a:r>
              <a:rPr lang="ru-RU"/>
              <a:t>2 строки</a:t>
            </a:r>
          </a:p>
        </p:txBody>
      </p:sp>
    </p:spTree>
    <p:extLst>
      <p:ext uri="{BB962C8B-B14F-4D97-AF65-F5344CB8AC3E}">
        <p14:creationId xmlns:p14="http://schemas.microsoft.com/office/powerpoint/2010/main" val="3111306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устой_под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8F39A4-2BD5-4C0E-B828-4BE56F77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t>‹#›</a:t>
            </a:fld>
            <a:endParaRPr lang="ru-RU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4F05C60B-3393-4BFC-88B9-6D6D61542E0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5" y="1722044"/>
            <a:ext cx="11621353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</p:txBody>
      </p:sp>
      <p:sp>
        <p:nvSpPr>
          <p:cNvPr id="7" name="Заголовок 1">
            <a:extLst>
              <a:ext uri="{FF2B5EF4-FFF2-40B4-BE49-F238E27FC236}">
                <a16:creationId xmlns:a16="http://schemas.microsoft.com/office/drawing/2014/main" id="{FFAB65C3-0855-4C75-A25B-299B6B3802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5685" y="392119"/>
            <a:ext cx="11621353" cy="118254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  <a:br>
              <a:rPr lang="ru-RU"/>
            </a:br>
            <a:r>
              <a:rPr lang="ru-RU"/>
              <a:t>2 строки</a:t>
            </a:r>
          </a:p>
        </p:txBody>
      </p:sp>
    </p:spTree>
    <p:extLst>
      <p:ext uri="{BB962C8B-B14F-4D97-AF65-F5344CB8AC3E}">
        <p14:creationId xmlns:p14="http://schemas.microsoft.com/office/powerpoint/2010/main" val="113213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екст_Буллит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6EA4A-DC2F-4120-A563-87F1D49C0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18"/>
            <a:ext cx="11621353" cy="679271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5788C1F9-04D9-4666-81AD-53849F517D6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74F3C9BA-C93B-4A38-A90B-8C3E78D44C4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5" y="1221304"/>
            <a:ext cx="11621353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</p:txBody>
      </p:sp>
      <p:sp>
        <p:nvSpPr>
          <p:cNvPr id="6" name="Текст 5">
            <a:extLst>
              <a:ext uri="{FF2B5EF4-FFF2-40B4-BE49-F238E27FC236}">
                <a16:creationId xmlns:a16="http://schemas.microsoft.com/office/drawing/2014/main" id="{16024FDA-A847-41D7-AF29-3911A062C81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35684" y="1745843"/>
            <a:ext cx="11621353" cy="4367032"/>
          </a:xfrm>
          <a:prstGeom prst="rect">
            <a:avLst/>
          </a:prstGeo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defRPr sz="160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defRPr sz="140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defRPr sz="120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defRPr sz="110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defRPr sz="110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429683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Белый блок справ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8F39A4-2BD5-4C0E-B828-4BE56F77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t>‹#›</a:t>
            </a:fld>
            <a:endParaRPr lang="ru-RU"/>
          </a:p>
        </p:txBody>
      </p:sp>
      <p:sp>
        <p:nvSpPr>
          <p:cNvPr id="4" name="Прямоугольник: скругленные верхние углы 3">
            <a:extLst>
              <a:ext uri="{FF2B5EF4-FFF2-40B4-BE49-F238E27FC236}">
                <a16:creationId xmlns:a16="http://schemas.microsoft.com/office/drawing/2014/main" id="{956BFE2A-CD4A-497D-9489-5C5E8CEBF76D}"/>
              </a:ext>
            </a:extLst>
          </p:cNvPr>
          <p:cNvSpPr/>
          <p:nvPr userDrawn="1"/>
        </p:nvSpPr>
        <p:spPr>
          <a:xfrm rot="16200000">
            <a:off x="6929922" y="975210"/>
            <a:ext cx="6237289" cy="4286866"/>
          </a:xfrm>
          <a:prstGeom prst="round2SameRect">
            <a:avLst>
              <a:gd name="adj1" fmla="val 6859"/>
              <a:gd name="adj2" fmla="val 0"/>
            </a:avLst>
          </a:prstGeom>
          <a:solidFill>
            <a:schemeClr val="bg1"/>
          </a:solidFill>
          <a:ln>
            <a:noFill/>
          </a:ln>
          <a:effectLst>
            <a:outerShdw blurRad="190500" dir="10800000" algn="r" rotWithShape="0">
              <a:schemeClr val="tx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Segoe UI Semilight" panose="020B0402040204020203" pitchFamily="34" charset="0"/>
            </a:endParaRPr>
          </a:p>
        </p:txBody>
      </p:sp>
      <p:sp>
        <p:nvSpPr>
          <p:cNvPr id="5" name="Текст 5">
            <a:extLst>
              <a:ext uri="{FF2B5EF4-FFF2-40B4-BE49-F238E27FC236}">
                <a16:creationId xmlns:a16="http://schemas.microsoft.com/office/drawing/2014/main" id="{28794B50-A35A-4CBB-BE0A-E83CB455F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87657" y="404645"/>
            <a:ext cx="3569380" cy="5480898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6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2pPr>
            <a:lvl3pPr marL="9144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7" name="Заголовок 1">
            <a:extLst>
              <a:ext uri="{FF2B5EF4-FFF2-40B4-BE49-F238E27FC236}">
                <a16:creationId xmlns:a16="http://schemas.microsoft.com/office/drawing/2014/main" id="{A86EE92A-0CB5-4801-8DA3-E5E42AA0C9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5685" y="392119"/>
            <a:ext cx="7334485" cy="118254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  <a:br>
              <a:rPr lang="ru-RU"/>
            </a:br>
            <a:r>
              <a:rPr lang="ru-RU"/>
              <a:t>2 строки</a:t>
            </a:r>
          </a:p>
        </p:txBody>
      </p:sp>
    </p:spTree>
    <p:extLst>
      <p:ext uri="{BB962C8B-B14F-4D97-AF65-F5344CB8AC3E}">
        <p14:creationId xmlns:p14="http://schemas.microsoft.com/office/powerpoint/2010/main" val="552175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Белый блок сниз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: скругленные верхние углы 3">
            <a:extLst>
              <a:ext uri="{FF2B5EF4-FFF2-40B4-BE49-F238E27FC236}">
                <a16:creationId xmlns:a16="http://schemas.microsoft.com/office/drawing/2014/main" id="{BED474C5-97C1-4F8A-9A28-409CD704BC17}"/>
              </a:ext>
            </a:extLst>
          </p:cNvPr>
          <p:cNvSpPr/>
          <p:nvPr userDrawn="1"/>
        </p:nvSpPr>
        <p:spPr>
          <a:xfrm>
            <a:off x="0" y="2706914"/>
            <a:ext cx="12192000" cy="4151086"/>
          </a:xfrm>
          <a:prstGeom prst="round2SameRect">
            <a:avLst>
              <a:gd name="adj1" fmla="val 6859"/>
              <a:gd name="adj2" fmla="val 0"/>
            </a:avLst>
          </a:prstGeom>
          <a:solidFill>
            <a:schemeClr val="bg1"/>
          </a:solidFill>
          <a:ln>
            <a:noFill/>
          </a:ln>
          <a:effectLst>
            <a:outerShdw blurRad="190500" dir="10800000" algn="r" rotWithShape="0">
              <a:schemeClr val="tx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Segoe UI Semilight" panose="020B0402040204020203" pitchFamily="34" charset="0"/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8F39A4-2BD5-4C0E-B828-4BE56F77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t>‹#›</a:t>
            </a:fld>
            <a:endParaRPr lang="ru-RU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4F05C60B-3393-4BFC-88B9-6D6D61542E0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5" y="1722044"/>
            <a:ext cx="11621353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</p:txBody>
      </p:sp>
      <p:sp>
        <p:nvSpPr>
          <p:cNvPr id="10" name="Текст 5">
            <a:extLst>
              <a:ext uri="{FF2B5EF4-FFF2-40B4-BE49-F238E27FC236}">
                <a16:creationId xmlns:a16="http://schemas.microsoft.com/office/drawing/2014/main" id="{8113DB97-0610-4D6C-91FC-066B4E8815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35685" y="3228916"/>
            <a:ext cx="11621352" cy="300837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6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2pPr>
            <a:lvl3pPr marL="9144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1" name="Заголовок 1">
            <a:extLst>
              <a:ext uri="{FF2B5EF4-FFF2-40B4-BE49-F238E27FC236}">
                <a16:creationId xmlns:a16="http://schemas.microsoft.com/office/drawing/2014/main" id="{A9B5C8D9-2F32-4E50-8F86-5232277297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5685" y="392119"/>
            <a:ext cx="11621353" cy="118254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  <a:br>
              <a:rPr lang="ru-RU"/>
            </a:br>
            <a:r>
              <a:rPr lang="ru-RU"/>
              <a:t>2 строки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E2CB2738-D3AC-493A-8491-DC9DA674D3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59965" y="6266458"/>
            <a:ext cx="1962000" cy="491365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89D39534-F3FA-4B89-B2FB-0FA013ECCD8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979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Контен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5788C1F9-04D9-4666-81AD-53849F517D6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74F3C9BA-C93B-4A38-A90B-8C3E78D44C4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5" y="1221304"/>
            <a:ext cx="11621353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</p:txBody>
      </p:sp>
      <p:sp>
        <p:nvSpPr>
          <p:cNvPr id="7" name="Объект 6">
            <a:extLst>
              <a:ext uri="{FF2B5EF4-FFF2-40B4-BE49-F238E27FC236}">
                <a16:creationId xmlns:a16="http://schemas.microsoft.com/office/drawing/2014/main" id="{FBA9E509-A9B8-4F0C-A47F-96F83FC0F596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235685" y="1745844"/>
            <a:ext cx="11621353" cy="449144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ru-RU"/>
              <a:t>Контент</a:t>
            </a:r>
          </a:p>
        </p:txBody>
      </p:sp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BFC7EE06-2EBC-42C0-8BFB-ADD7549BF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19"/>
            <a:ext cx="11621353" cy="65421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</p:spTree>
    <p:extLst>
      <p:ext uri="{BB962C8B-B14F-4D97-AF65-F5344CB8AC3E}">
        <p14:creationId xmlns:p14="http://schemas.microsoft.com/office/powerpoint/2010/main" val="3885263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аблиц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5788C1F9-04D9-4666-81AD-53849F517D6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6" name="Таблица 5">
            <a:extLst>
              <a:ext uri="{FF2B5EF4-FFF2-40B4-BE49-F238E27FC236}">
                <a16:creationId xmlns:a16="http://schemas.microsoft.com/office/drawing/2014/main" id="{816CF7F2-10E5-4DF5-99BA-14E5A249D8AD}"/>
              </a:ext>
            </a:extLst>
          </p:cNvPr>
          <p:cNvSpPr>
            <a:spLocks noGrp="1"/>
          </p:cNvSpPr>
          <p:nvPr>
            <p:ph type="tbl" sz="quarter" idx="12" hasCustomPrompt="1"/>
          </p:nvPr>
        </p:nvSpPr>
        <p:spPr>
          <a:xfrm>
            <a:off x="235684" y="1745843"/>
            <a:ext cx="11621353" cy="449144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ru-RU"/>
              <a:t>Таблица</a:t>
            </a:r>
          </a:p>
        </p:txBody>
      </p:sp>
      <p:sp>
        <p:nvSpPr>
          <p:cNvPr id="7" name="Текст 4">
            <a:extLst>
              <a:ext uri="{FF2B5EF4-FFF2-40B4-BE49-F238E27FC236}">
                <a16:creationId xmlns:a16="http://schemas.microsoft.com/office/drawing/2014/main" id="{B77091C4-EB5B-42AA-95C5-EE2E3135BD9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5" y="1221304"/>
            <a:ext cx="11621353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736B597F-1119-40B7-B40C-1288652F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19"/>
            <a:ext cx="11621353" cy="65421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</p:spTree>
    <p:extLst>
      <p:ext uri="{BB962C8B-B14F-4D97-AF65-F5344CB8AC3E}">
        <p14:creationId xmlns:p14="http://schemas.microsoft.com/office/powerpoint/2010/main" val="823639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иаграмм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5788C1F9-04D9-4666-81AD-53849F517D6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7" name="Диаграмма 6">
            <a:extLst>
              <a:ext uri="{FF2B5EF4-FFF2-40B4-BE49-F238E27FC236}">
                <a16:creationId xmlns:a16="http://schemas.microsoft.com/office/drawing/2014/main" id="{DC7AEA42-5CCF-4037-98AA-410D5E9DA5C9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235685" y="1745843"/>
            <a:ext cx="11621353" cy="449144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ru-RU"/>
              <a:t>Вставка диаграммы</a:t>
            </a:r>
          </a:p>
        </p:txBody>
      </p:sp>
      <p:sp>
        <p:nvSpPr>
          <p:cNvPr id="6" name="Текст 4">
            <a:extLst>
              <a:ext uri="{FF2B5EF4-FFF2-40B4-BE49-F238E27FC236}">
                <a16:creationId xmlns:a16="http://schemas.microsoft.com/office/drawing/2014/main" id="{F5557217-3C5A-4AA2-9AD9-A3977DE61B3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5" y="1221304"/>
            <a:ext cx="11621353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FD39EA97-D5F9-4932-9C58-A9D4AAB48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19"/>
            <a:ext cx="11621353" cy="65421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</p:spTree>
    <p:extLst>
      <p:ext uri="{BB962C8B-B14F-4D97-AF65-F5344CB8AC3E}">
        <p14:creationId xmlns:p14="http://schemas.microsoft.com/office/powerpoint/2010/main" val="2835607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Картин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8F39A4-2BD5-4C0E-B828-4BE56F77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t>‹#›</a:t>
            </a:fld>
            <a:endParaRPr lang="ru-RU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4F05C60B-3393-4BFC-88B9-6D6D61542E0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5684" y="1722044"/>
            <a:ext cx="6934237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Подзаголовок</a:t>
            </a:r>
          </a:p>
        </p:txBody>
      </p:sp>
      <p:sp>
        <p:nvSpPr>
          <p:cNvPr id="7" name="Заголовок 1">
            <a:extLst>
              <a:ext uri="{FF2B5EF4-FFF2-40B4-BE49-F238E27FC236}">
                <a16:creationId xmlns:a16="http://schemas.microsoft.com/office/drawing/2014/main" id="{FFAB65C3-0855-4C75-A25B-299B6B3802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5684" y="392119"/>
            <a:ext cx="6934237" cy="1182547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  <a:br>
              <a:rPr lang="ru-RU"/>
            </a:br>
            <a:r>
              <a:rPr lang="ru-RU"/>
              <a:t>2 строки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6DE72843-E771-4E77-9F97-CC7045AEC99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97775" y="367387"/>
            <a:ext cx="4254486" cy="5619534"/>
          </a:xfrm>
          <a:prstGeom prst="roundRect">
            <a:avLst>
              <a:gd name="adj" fmla="val 6100"/>
            </a:avLst>
          </a:prstGeom>
        </p:spPr>
        <p:txBody>
          <a:bodyPr/>
          <a:lstStyle>
            <a:lvl1pPr>
              <a:defRPr sz="2000"/>
            </a:lvl1pPr>
          </a:lstStyle>
          <a:p>
            <a:r>
              <a:rPr lang="ru-RU"/>
              <a:t>Картинка или фотография</a:t>
            </a:r>
          </a:p>
        </p:txBody>
      </p:sp>
    </p:spTree>
    <p:extLst>
      <p:ext uri="{BB962C8B-B14F-4D97-AF65-F5344CB8AC3E}">
        <p14:creationId xmlns:p14="http://schemas.microsoft.com/office/powerpoint/2010/main" val="153402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Разделитель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BBDBC0D-7E0A-49B6-B95C-71FA21BE482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7799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9A75F4-89D7-41AC-89A3-7A46DB677A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599" y="684212"/>
            <a:ext cx="11273971" cy="2247674"/>
          </a:xfrm>
          <a:prstGeom prst="rect">
            <a:avLst/>
          </a:prstGeom>
        </p:spPr>
        <p:txBody>
          <a:bodyPr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ru-RU"/>
              <a:t>Образец заголовка</a:t>
            </a:r>
            <a:br>
              <a:rPr lang="en-US"/>
            </a:br>
            <a:endParaRPr lang="ru-RU"/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DB902C45-C5C6-4FAE-A553-ECD0733315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276B669-B4BB-4E07-9168-7514E3961B0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836BB4D-B36F-4BAA-BA9C-8F74DB1906F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689090" y="6383991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852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Разделитель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25AA3BD-812C-4ADF-9FA2-2CA04C8AD68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9A75F4-89D7-41AC-89A3-7A46DB677A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599" y="684212"/>
            <a:ext cx="11273971" cy="2247674"/>
          </a:xfrm>
          <a:prstGeom prst="rect">
            <a:avLst/>
          </a:prstGeom>
        </p:spPr>
        <p:txBody>
          <a:bodyPr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ru-RU"/>
              <a:t>Образец заголовка</a:t>
            </a:r>
            <a:br>
              <a:rPr lang="en-US"/>
            </a:br>
            <a:endParaRPr lang="ru-RU"/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DB902C45-C5C6-4FAE-A553-ECD0733315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B6396D7-798A-40F1-9034-CD41ECF396D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F987BAD-EE35-49A8-A6C1-6A8323DC96BE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689090" y="6383991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325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Разделитель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F0729C3-6198-4C2F-AA7C-6E4C27A491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2"/>
            <a:ext cx="12192000" cy="6858001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9A75F4-89D7-41AC-89A3-7A46DB677A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599" y="684212"/>
            <a:ext cx="11273971" cy="2247674"/>
          </a:xfrm>
          <a:prstGeom prst="rect">
            <a:avLst/>
          </a:prstGeom>
        </p:spPr>
        <p:txBody>
          <a:bodyPr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ru-RU"/>
              <a:t>Образец заголовка</a:t>
            </a:r>
            <a:br>
              <a:rPr lang="en-US"/>
            </a:br>
            <a:endParaRPr lang="ru-RU"/>
          </a:p>
        </p:txBody>
      </p:sp>
      <p:sp>
        <p:nvSpPr>
          <p:cNvPr id="5" name="Номер слайда 5">
            <a:extLst>
              <a:ext uri="{FF2B5EF4-FFF2-40B4-BE49-F238E27FC236}">
                <a16:creationId xmlns:a16="http://schemas.microsoft.com/office/drawing/2014/main" id="{2A6ECC05-A79E-442D-A8DD-61B8C924039A}"/>
              </a:ext>
            </a:extLst>
          </p:cNvPr>
          <p:cNvSpPr txBox="1">
            <a:spLocks/>
          </p:cNvSpPr>
          <p:nvPr userDrawn="1"/>
        </p:nvSpPr>
        <p:spPr>
          <a:xfrm>
            <a:off x="11778183" y="6419177"/>
            <a:ext cx="515542" cy="246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ctr" defTabSz="914400" rtl="0" eaLnBrk="1" latinLnBrk="0" hangingPunct="1">
              <a:defRPr sz="90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ED0A863-1CBF-4C93-BDB9-A45FE7F28BAD}" type="slidenum">
              <a:rPr lang="ru-RU" smtClean="0">
                <a:solidFill>
                  <a:schemeClr val="bg1"/>
                </a:solidFill>
              </a:rPr>
              <a:pPr/>
              <a:t>‹#›</a:t>
            </a:fld>
            <a:endParaRPr lang="ru-RU">
              <a:solidFill>
                <a:schemeClr val="bg1"/>
              </a:solidFill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D1BCD274-6DD1-42AF-A525-E5F1922DFE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25C10FA-0D87-4F7F-A4F1-48C611C5A97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689090" y="6383991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834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Разделитель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4DAA613-2AB6-45D1-8ED3-94648A258C3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6657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9A75F4-89D7-41AC-89A3-7A46DB677A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599" y="684212"/>
            <a:ext cx="11273971" cy="2247674"/>
          </a:xfrm>
          <a:prstGeom prst="rect">
            <a:avLst/>
          </a:prstGeom>
        </p:spPr>
        <p:txBody>
          <a:bodyPr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ru-RU"/>
              <a:t>Образец заголовка</a:t>
            </a:r>
            <a:br>
              <a:rPr lang="en-US"/>
            </a:br>
            <a:endParaRPr lang="ru-RU"/>
          </a:p>
        </p:txBody>
      </p:sp>
      <p:sp>
        <p:nvSpPr>
          <p:cNvPr id="5" name="Номер слайда 5">
            <a:extLst>
              <a:ext uri="{FF2B5EF4-FFF2-40B4-BE49-F238E27FC236}">
                <a16:creationId xmlns:a16="http://schemas.microsoft.com/office/drawing/2014/main" id="{2A6ECC05-A79E-442D-A8DD-61B8C924039A}"/>
              </a:ext>
            </a:extLst>
          </p:cNvPr>
          <p:cNvSpPr txBox="1">
            <a:spLocks/>
          </p:cNvSpPr>
          <p:nvPr userDrawn="1"/>
        </p:nvSpPr>
        <p:spPr>
          <a:xfrm>
            <a:off x="11778183" y="6419177"/>
            <a:ext cx="515542" cy="246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ctr" defTabSz="914400" rtl="0" eaLnBrk="1" latinLnBrk="0" hangingPunct="1">
              <a:defRPr sz="90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ED0A863-1CBF-4C93-BDB9-A45FE7F28BAD}" type="slidenum">
              <a:rPr lang="ru-RU" smtClean="0">
                <a:solidFill>
                  <a:schemeClr val="bg1"/>
                </a:solidFill>
              </a:rPr>
              <a:pPr/>
              <a:t>‹#›</a:t>
            </a:fld>
            <a:endParaRPr lang="ru-RU">
              <a:solidFill>
                <a:schemeClr val="bg1"/>
              </a:solidFill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41D65AC-B45C-4F15-A38A-21FC5D11553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689090" y="6383991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711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Разделитель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F606E58-1AE0-4C0A-A655-4D29D71F287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9A75F4-89D7-41AC-89A3-7A46DB677A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599" y="684212"/>
            <a:ext cx="11273971" cy="2247674"/>
          </a:xfrm>
          <a:prstGeom prst="rect">
            <a:avLst/>
          </a:prstGeom>
        </p:spPr>
        <p:txBody>
          <a:bodyPr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ru-RU"/>
              <a:t>Образец заголовка</a:t>
            </a:r>
            <a:br>
              <a:rPr lang="en-US"/>
            </a:br>
            <a:endParaRPr lang="ru-RU"/>
          </a:p>
        </p:txBody>
      </p:sp>
      <p:sp>
        <p:nvSpPr>
          <p:cNvPr id="5" name="Номер слайда 5">
            <a:extLst>
              <a:ext uri="{FF2B5EF4-FFF2-40B4-BE49-F238E27FC236}">
                <a16:creationId xmlns:a16="http://schemas.microsoft.com/office/drawing/2014/main" id="{2A6ECC05-A79E-442D-A8DD-61B8C924039A}"/>
              </a:ext>
            </a:extLst>
          </p:cNvPr>
          <p:cNvSpPr txBox="1">
            <a:spLocks/>
          </p:cNvSpPr>
          <p:nvPr userDrawn="1"/>
        </p:nvSpPr>
        <p:spPr>
          <a:xfrm>
            <a:off x="11778183" y="6419177"/>
            <a:ext cx="515542" cy="246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ctr" defTabSz="914400" rtl="0" eaLnBrk="1" latinLnBrk="0" hangingPunct="1">
              <a:defRPr sz="90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ED0A863-1CBF-4C93-BDB9-A45FE7F28BAD}" type="slidenum">
              <a:rPr lang="ru-RU" smtClean="0">
                <a:solidFill>
                  <a:schemeClr val="bg1"/>
                </a:solidFill>
              </a:rPr>
              <a:pPr/>
              <a:t>‹#›</a:t>
            </a:fld>
            <a:endParaRPr lang="ru-RU">
              <a:solidFill>
                <a:schemeClr val="bg1"/>
              </a:solidFill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D4387EB-B46F-485C-91B8-84730471952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CF78BAB-D46B-4C6E-B510-E1AD0F4E2C1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689090" y="6383991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7011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3D2B990-69E4-40B3-8267-CA9F51D5BAE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9A75F4-89D7-41AC-89A3-7A46DB677A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599" y="684212"/>
            <a:ext cx="11273971" cy="2247674"/>
          </a:xfrm>
          <a:prstGeom prst="rect">
            <a:avLst/>
          </a:prstGeom>
        </p:spPr>
        <p:txBody>
          <a:bodyPr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Q&amp;A</a:t>
            </a:r>
            <a:br>
              <a:rPr lang="en-US"/>
            </a:br>
            <a:endParaRPr lang="ru-RU"/>
          </a:p>
        </p:txBody>
      </p:sp>
      <p:sp>
        <p:nvSpPr>
          <p:cNvPr id="5" name="Номер слайда 5">
            <a:extLst>
              <a:ext uri="{FF2B5EF4-FFF2-40B4-BE49-F238E27FC236}">
                <a16:creationId xmlns:a16="http://schemas.microsoft.com/office/drawing/2014/main" id="{2A6ECC05-A79E-442D-A8DD-61B8C924039A}"/>
              </a:ext>
            </a:extLst>
          </p:cNvPr>
          <p:cNvSpPr txBox="1">
            <a:spLocks/>
          </p:cNvSpPr>
          <p:nvPr userDrawn="1"/>
        </p:nvSpPr>
        <p:spPr>
          <a:xfrm>
            <a:off x="11778183" y="6419177"/>
            <a:ext cx="515542" cy="246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ctr" defTabSz="914400" rtl="0" eaLnBrk="1" latinLnBrk="0" hangingPunct="1">
              <a:defRPr sz="90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ED0A863-1CBF-4C93-BDB9-A45FE7F28BAD}" type="slidenum">
              <a:rPr lang="ru-RU" smtClean="0">
                <a:solidFill>
                  <a:schemeClr val="bg1"/>
                </a:solidFill>
              </a:rPr>
              <a:pPr/>
              <a:t>‹#›</a:t>
            </a:fld>
            <a:endParaRPr lang="ru-RU">
              <a:solidFill>
                <a:schemeClr val="bg1"/>
              </a:solidFill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0E9909F-5335-4BB8-80F6-EFDF9671A7A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2CD35DB-236F-4130-AD99-CF0FDBF97AB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689090" y="6383991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914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Контакт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0DA5979E-C7F4-493A-B195-2F99F7DC106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9A75F4-89D7-41AC-89A3-7A46DB677A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2424" y="393998"/>
            <a:ext cx="5226907" cy="798599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ru-RU"/>
              <a:t>Контакты</a:t>
            </a:r>
            <a:br>
              <a:rPr lang="en-US"/>
            </a:br>
            <a:endParaRPr lang="ru-RU"/>
          </a:p>
        </p:txBody>
      </p:sp>
      <p:sp>
        <p:nvSpPr>
          <p:cNvPr id="11" name="Текст 14">
            <a:extLst>
              <a:ext uri="{FF2B5EF4-FFF2-40B4-BE49-F238E27FC236}">
                <a16:creationId xmlns:a16="http://schemas.microsoft.com/office/drawing/2014/main" id="{8CEB0F6B-C8CE-4E28-9538-9850697751D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1" y="1867713"/>
            <a:ext cx="5226908" cy="40698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  <a:latin typeface="+mj-lt"/>
                <a:cs typeface="Segoe UI Semibold" panose="020B0702040204020203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ru-RU"/>
              <a:t>ФИО</a:t>
            </a:r>
          </a:p>
        </p:txBody>
      </p:sp>
      <p:sp>
        <p:nvSpPr>
          <p:cNvPr id="12" name="Текст 14">
            <a:extLst>
              <a:ext uri="{FF2B5EF4-FFF2-40B4-BE49-F238E27FC236}">
                <a16:creationId xmlns:a16="http://schemas.microsoft.com/office/drawing/2014/main" id="{A78E8B2C-9256-4642-88FA-190511D8A57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28601" y="2302145"/>
            <a:ext cx="5226908" cy="168202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  <a:latin typeface="Segoe UI Semilight" panose="020B0402040204020203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ru-RU"/>
              <a:t>Должность</a:t>
            </a:r>
          </a:p>
          <a:p>
            <a:pPr lvl="0"/>
            <a:r>
              <a:rPr lang="ru-RU"/>
              <a:t>Телефон</a:t>
            </a:r>
          </a:p>
          <a:p>
            <a:pPr lvl="0"/>
            <a:r>
              <a:rPr lang="en-US"/>
              <a:t>E-mail</a:t>
            </a:r>
          </a:p>
          <a:p>
            <a:pPr lvl="0"/>
            <a:r>
              <a:rPr lang="ru-RU"/>
              <a:t>Сайт</a:t>
            </a:r>
          </a:p>
        </p:txBody>
      </p:sp>
      <p:sp>
        <p:nvSpPr>
          <p:cNvPr id="10" name="Номер слайда 2">
            <a:extLst>
              <a:ext uri="{FF2B5EF4-FFF2-40B4-BE49-F238E27FC236}">
                <a16:creationId xmlns:a16="http://schemas.microsoft.com/office/drawing/2014/main" id="{ED72D30C-1F04-4B68-B117-BC9AC3B36ED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8183" y="6419177"/>
            <a:ext cx="515542" cy="24622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BDBDECF-E0EC-4A5F-AA3D-DCF42118A0C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D9AA2EE7-E0BC-4825-9DF6-2322C2CC7A0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689090" y="6383991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1325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Контакты">
  <p:cSld name="1_Контакты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oogle Shape;24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" y="2"/>
            <a:ext cx="12192000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222425" y="393999"/>
            <a:ext cx="5226900" cy="79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Quattrocento Sans"/>
              <a:buNone/>
              <a:defRPr sz="32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228602" y="1867714"/>
            <a:ext cx="5226900" cy="40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189" marR="0" lvl="0" indent="-22859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L="914377" marR="0" lvl="1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marL="1371566" marR="0" lvl="2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marL="1828754" marR="0" lvl="3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marL="2285943" marR="0" lvl="4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marL="2743131" marR="0" lvl="5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6pPr>
            <a:lvl7pPr marL="3200320" marR="0" lvl="6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7pPr>
            <a:lvl8pPr marL="3657509" marR="0" lvl="7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8pPr>
            <a:lvl9pPr marL="4114697" marR="0" lvl="8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body" idx="2"/>
          </p:nvPr>
        </p:nvSpPr>
        <p:spPr>
          <a:xfrm>
            <a:off x="228602" y="2302146"/>
            <a:ext cx="5226900" cy="168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189" marR="0" lvl="0" indent="-228594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L="914377" marR="0" lvl="1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marL="1371566" marR="0" lvl="2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marL="1828754" marR="0" lvl="3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marL="2285943" marR="0" lvl="4" indent="-22859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marL="2743131" marR="0" lvl="5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6pPr>
            <a:lvl7pPr marL="3200320" marR="0" lvl="6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7pPr>
            <a:lvl8pPr marL="3657509" marR="0" lvl="7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8pPr>
            <a:lvl9pPr marL="4114697" marR="0" lvl="8" indent="-34289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11778183" y="6419178"/>
            <a:ext cx="5154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L="0" lvl="1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marL="0" lvl="2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marL="0" lvl="3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marL="0" lvl="4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marL="0" lvl="5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6pPr>
            <a:lvl7pPr marL="0" lvl="6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7pPr>
            <a:lvl8pPr marL="0" lvl="7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8pPr>
            <a:lvl9pPr marL="0" lvl="8" indent="0" algn="ctr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9pPr>
          </a:lstStyle>
          <a:p>
            <a:fld id="{00000000-1234-1234-1234-123412341234}" type="slidenum">
              <a:rPr lang="ru-RU" smtClean="0"/>
              <a:pPr/>
              <a:t>‹#›</a:t>
            </a:fld>
            <a:endParaRPr lang="ru-RU"/>
          </a:p>
        </p:txBody>
      </p:sp>
      <p:pic>
        <p:nvPicPr>
          <p:cNvPr id="29" name="Google Shape;29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2391" y="6438465"/>
            <a:ext cx="3294000" cy="203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8BB482F4-32B7-4854-8FEE-E6D18437472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689091" y="6383992"/>
            <a:ext cx="2913679" cy="25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471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 фрейм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8F39A4-2BD5-4C0E-B828-4BE56F77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9663" y="6419177"/>
            <a:ext cx="515542" cy="246221"/>
          </a:xfrm>
        </p:spPr>
        <p:txBody>
          <a:bodyPr/>
          <a:lstStyle/>
          <a:p>
            <a:fld id="{9ED0A863-1CBF-4C93-BDB9-A45FE7F28BAD}" type="slidenum">
              <a:rPr lang="ru-RU" smtClean="0"/>
              <a:t>‹#›</a:t>
            </a:fld>
            <a:endParaRPr lang="ru-RU"/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2E22EA13-4A3E-4536-9309-2F1593156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19"/>
            <a:ext cx="11621353" cy="710171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4" name="Прямоугольник: скругленные углы 3">
            <a:extLst>
              <a:ext uri="{FF2B5EF4-FFF2-40B4-BE49-F238E27FC236}">
                <a16:creationId xmlns:a16="http://schemas.microsoft.com/office/drawing/2014/main" id="{01F21174-4A7F-4591-B200-47DFDD88D5B8}"/>
              </a:ext>
            </a:extLst>
          </p:cNvPr>
          <p:cNvSpPr/>
          <p:nvPr userDrawn="1"/>
        </p:nvSpPr>
        <p:spPr>
          <a:xfrm>
            <a:off x="334963" y="1449388"/>
            <a:ext cx="5623650" cy="2107848"/>
          </a:xfrm>
          <a:prstGeom prst="roundRect">
            <a:avLst>
              <a:gd name="adj" fmla="val 557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D15E0762-8250-4032-BD04-94535586350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0654" y="1661765"/>
            <a:ext cx="4286920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Образец заголовка </a:t>
            </a:r>
          </a:p>
        </p:txBody>
      </p:sp>
      <p:sp>
        <p:nvSpPr>
          <p:cNvPr id="7" name="Текст 5">
            <a:extLst>
              <a:ext uri="{FF2B5EF4-FFF2-40B4-BE49-F238E27FC236}">
                <a16:creationId xmlns:a16="http://schemas.microsoft.com/office/drawing/2014/main" id="{9AA3EC42-E95C-4CA2-B42E-54BAFC670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0654" y="2100837"/>
            <a:ext cx="5170004" cy="1249875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2pPr>
            <a:lvl3pPr marL="9144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8" name="Прямоугольник: скругленные углы 17">
            <a:extLst>
              <a:ext uri="{FF2B5EF4-FFF2-40B4-BE49-F238E27FC236}">
                <a16:creationId xmlns:a16="http://schemas.microsoft.com/office/drawing/2014/main" id="{A3F10252-42C5-4798-A112-C230C7ADBA62}"/>
              </a:ext>
            </a:extLst>
          </p:cNvPr>
          <p:cNvSpPr/>
          <p:nvPr userDrawn="1"/>
        </p:nvSpPr>
        <p:spPr>
          <a:xfrm>
            <a:off x="6233389" y="1449388"/>
            <a:ext cx="5623650" cy="2107848"/>
          </a:xfrm>
          <a:prstGeom prst="roundRect">
            <a:avLst>
              <a:gd name="adj" fmla="val 557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Текст 4">
            <a:extLst>
              <a:ext uri="{FF2B5EF4-FFF2-40B4-BE49-F238E27FC236}">
                <a16:creationId xmlns:a16="http://schemas.microsoft.com/office/drawing/2014/main" id="{D5B283E3-1BB5-4F42-AFE3-997AC1760EB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59080" y="1661765"/>
            <a:ext cx="4286920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Образец заголовка </a:t>
            </a:r>
          </a:p>
        </p:txBody>
      </p:sp>
      <p:sp>
        <p:nvSpPr>
          <p:cNvPr id="20" name="Текст 5">
            <a:extLst>
              <a:ext uri="{FF2B5EF4-FFF2-40B4-BE49-F238E27FC236}">
                <a16:creationId xmlns:a16="http://schemas.microsoft.com/office/drawing/2014/main" id="{E80CD4B3-698A-436C-AF19-96A8A5F196F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59080" y="2100837"/>
            <a:ext cx="5170004" cy="1249875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2pPr>
            <a:lvl3pPr marL="9144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D7780E01-19FF-4B80-96CC-8020CD50DD80}"/>
              </a:ext>
            </a:extLst>
          </p:cNvPr>
          <p:cNvSpPr/>
          <p:nvPr userDrawn="1"/>
        </p:nvSpPr>
        <p:spPr>
          <a:xfrm>
            <a:off x="334962" y="3831880"/>
            <a:ext cx="5623650" cy="2107848"/>
          </a:xfrm>
          <a:prstGeom prst="roundRect">
            <a:avLst>
              <a:gd name="adj" fmla="val 557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Текст 4">
            <a:extLst>
              <a:ext uri="{FF2B5EF4-FFF2-40B4-BE49-F238E27FC236}">
                <a16:creationId xmlns:a16="http://schemas.microsoft.com/office/drawing/2014/main" id="{1DEED375-D1A4-4C8A-A79F-BABBF09E5E8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0653" y="4044257"/>
            <a:ext cx="4286920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Образец заголовка </a:t>
            </a:r>
          </a:p>
        </p:txBody>
      </p:sp>
      <p:sp>
        <p:nvSpPr>
          <p:cNvPr id="23" name="Текст 5">
            <a:extLst>
              <a:ext uri="{FF2B5EF4-FFF2-40B4-BE49-F238E27FC236}">
                <a16:creationId xmlns:a16="http://schemas.microsoft.com/office/drawing/2014/main" id="{17C55D73-9331-43A4-95C6-DD83AB6CDA9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60653" y="4483329"/>
            <a:ext cx="5170004" cy="1249875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2pPr>
            <a:lvl3pPr marL="9144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4" name="Прямоугольник: скругленные углы 23">
            <a:extLst>
              <a:ext uri="{FF2B5EF4-FFF2-40B4-BE49-F238E27FC236}">
                <a16:creationId xmlns:a16="http://schemas.microsoft.com/office/drawing/2014/main" id="{261723FE-BA4E-4481-AC8C-ED034F3FC575}"/>
              </a:ext>
            </a:extLst>
          </p:cNvPr>
          <p:cNvSpPr/>
          <p:nvPr userDrawn="1"/>
        </p:nvSpPr>
        <p:spPr>
          <a:xfrm>
            <a:off x="6233388" y="3831880"/>
            <a:ext cx="5623650" cy="2107848"/>
          </a:xfrm>
          <a:prstGeom prst="roundRect">
            <a:avLst>
              <a:gd name="adj" fmla="val 557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Текст 4">
            <a:extLst>
              <a:ext uri="{FF2B5EF4-FFF2-40B4-BE49-F238E27FC236}">
                <a16:creationId xmlns:a16="http://schemas.microsoft.com/office/drawing/2014/main" id="{7DD08A39-A3C8-4009-A037-526E088516B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459079" y="4044257"/>
            <a:ext cx="4286920" cy="36209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ru-RU"/>
              <a:t>Образец заголовка </a:t>
            </a:r>
          </a:p>
        </p:txBody>
      </p:sp>
      <p:sp>
        <p:nvSpPr>
          <p:cNvPr id="26" name="Текст 5">
            <a:extLst>
              <a:ext uri="{FF2B5EF4-FFF2-40B4-BE49-F238E27FC236}">
                <a16:creationId xmlns:a16="http://schemas.microsoft.com/office/drawing/2014/main" id="{14B30569-A050-4DBE-B079-0D61D83B03C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59079" y="4483329"/>
            <a:ext cx="5170004" cy="1249875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2pPr>
            <a:lvl3pPr marL="9144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/>
            </a:lvl5pPr>
          </a:lstStyle>
          <a:p>
            <a:pPr lvl="0"/>
            <a:r>
              <a:rPr lang="ru-RU"/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2814405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g3758d7acb91_0_636"/>
          <p:cNvPicPr preferRelativeResize="0"/>
          <p:nvPr/>
        </p:nvPicPr>
        <p:blipFill rotWithShape="1">
          <a:blip r:embed="rId2">
            <a:alphaModFix/>
          </a:blip>
          <a:srcRect l="104756" t="-108210" r="280063" b="47851"/>
          <a:stretch/>
        </p:blipFill>
        <p:spPr>
          <a:xfrm rot="10800000">
            <a:off x="1767" y="-2182"/>
            <a:ext cx="12188600" cy="6862367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g3758d7acb91_0_636"/>
          <p:cNvSpPr txBox="1">
            <a:spLocks noGrp="1"/>
          </p:cNvSpPr>
          <p:nvPr>
            <p:ph type="subTitle" idx="1"/>
          </p:nvPr>
        </p:nvSpPr>
        <p:spPr>
          <a:xfrm>
            <a:off x="953467" y="2728667"/>
            <a:ext cx="5040800" cy="4719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44" name="Google Shape;144;g3758d7acb91_0_636"/>
          <p:cNvSpPr txBox="1">
            <a:spLocks noGrp="1"/>
          </p:cNvSpPr>
          <p:nvPr>
            <p:ph type="title"/>
          </p:nvPr>
        </p:nvSpPr>
        <p:spPr>
          <a:xfrm>
            <a:off x="953467" y="713333"/>
            <a:ext cx="10285200" cy="697533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5" name="Google Shape;145;g3758d7acb91_0_636"/>
          <p:cNvSpPr txBox="1">
            <a:spLocks noGrp="1"/>
          </p:cNvSpPr>
          <p:nvPr>
            <p:ph type="subTitle" idx="2"/>
          </p:nvPr>
        </p:nvSpPr>
        <p:spPr>
          <a:xfrm>
            <a:off x="953467" y="4398667"/>
            <a:ext cx="5040800" cy="4719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46" name="Google Shape;146;g3758d7acb91_0_636"/>
          <p:cNvSpPr txBox="1">
            <a:spLocks noGrp="1"/>
          </p:cNvSpPr>
          <p:nvPr>
            <p:ph type="subTitle" idx="3"/>
          </p:nvPr>
        </p:nvSpPr>
        <p:spPr>
          <a:xfrm>
            <a:off x="953467" y="2276299"/>
            <a:ext cx="50408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47" name="Google Shape;147;g3758d7acb91_0_636"/>
          <p:cNvSpPr txBox="1">
            <a:spLocks noGrp="1"/>
          </p:cNvSpPr>
          <p:nvPr>
            <p:ph type="subTitle" idx="4"/>
          </p:nvPr>
        </p:nvSpPr>
        <p:spPr>
          <a:xfrm>
            <a:off x="953467" y="3946299"/>
            <a:ext cx="50408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48" name="Google Shape;148;g3758d7acb91_0_636"/>
          <p:cNvSpPr txBox="1">
            <a:spLocks noGrp="1"/>
          </p:cNvSpPr>
          <p:nvPr>
            <p:ph type="subTitle" idx="5"/>
          </p:nvPr>
        </p:nvSpPr>
        <p:spPr>
          <a:xfrm>
            <a:off x="6197733" y="2728667"/>
            <a:ext cx="5040800" cy="4719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49" name="Google Shape;149;g3758d7acb91_0_636"/>
          <p:cNvSpPr txBox="1">
            <a:spLocks noGrp="1"/>
          </p:cNvSpPr>
          <p:nvPr>
            <p:ph type="subTitle" idx="6"/>
          </p:nvPr>
        </p:nvSpPr>
        <p:spPr>
          <a:xfrm>
            <a:off x="6197733" y="4398667"/>
            <a:ext cx="5040800" cy="4719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50" name="Google Shape;150;g3758d7acb91_0_636"/>
          <p:cNvSpPr txBox="1">
            <a:spLocks noGrp="1"/>
          </p:cNvSpPr>
          <p:nvPr>
            <p:ph type="subTitle" idx="7"/>
          </p:nvPr>
        </p:nvSpPr>
        <p:spPr>
          <a:xfrm>
            <a:off x="6197733" y="2276299"/>
            <a:ext cx="50408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51" name="Google Shape;151;g3758d7acb91_0_636"/>
          <p:cNvSpPr txBox="1">
            <a:spLocks noGrp="1"/>
          </p:cNvSpPr>
          <p:nvPr>
            <p:ph type="subTitle" idx="8"/>
          </p:nvPr>
        </p:nvSpPr>
        <p:spPr>
          <a:xfrm>
            <a:off x="6197733" y="3946299"/>
            <a:ext cx="50408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917451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758d7acb91_0_650"/>
          <p:cNvSpPr txBox="1">
            <a:spLocks noGrp="1"/>
          </p:cNvSpPr>
          <p:nvPr>
            <p:ph type="subTitle" idx="1"/>
          </p:nvPr>
        </p:nvSpPr>
        <p:spPr>
          <a:xfrm>
            <a:off x="953467" y="2506267"/>
            <a:ext cx="3243200" cy="47195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57" name="Google Shape;157;g3758d7acb91_0_650"/>
          <p:cNvSpPr txBox="1">
            <a:spLocks noGrp="1"/>
          </p:cNvSpPr>
          <p:nvPr>
            <p:ph type="title"/>
          </p:nvPr>
        </p:nvSpPr>
        <p:spPr>
          <a:xfrm>
            <a:off x="953467" y="713333"/>
            <a:ext cx="10285200" cy="697533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8" name="Google Shape;158;g3758d7acb91_0_650"/>
          <p:cNvSpPr txBox="1">
            <a:spLocks noGrp="1"/>
          </p:cNvSpPr>
          <p:nvPr>
            <p:ph type="subTitle" idx="2"/>
          </p:nvPr>
        </p:nvSpPr>
        <p:spPr>
          <a:xfrm>
            <a:off x="953467" y="4765867"/>
            <a:ext cx="3243200" cy="47195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59" name="Google Shape;159;g3758d7acb91_0_650"/>
          <p:cNvSpPr txBox="1">
            <a:spLocks noGrp="1"/>
          </p:cNvSpPr>
          <p:nvPr>
            <p:ph type="subTitle" idx="3"/>
          </p:nvPr>
        </p:nvSpPr>
        <p:spPr>
          <a:xfrm>
            <a:off x="953467" y="2053899"/>
            <a:ext cx="32432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60" name="Google Shape;160;g3758d7acb91_0_650"/>
          <p:cNvSpPr txBox="1">
            <a:spLocks noGrp="1"/>
          </p:cNvSpPr>
          <p:nvPr>
            <p:ph type="subTitle" idx="4"/>
          </p:nvPr>
        </p:nvSpPr>
        <p:spPr>
          <a:xfrm>
            <a:off x="953467" y="4313499"/>
            <a:ext cx="32432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61" name="Google Shape;161;g3758d7acb91_0_650"/>
          <p:cNvSpPr txBox="1">
            <a:spLocks noGrp="1"/>
          </p:cNvSpPr>
          <p:nvPr>
            <p:ph type="subTitle" idx="5"/>
          </p:nvPr>
        </p:nvSpPr>
        <p:spPr>
          <a:xfrm>
            <a:off x="4474399" y="2506267"/>
            <a:ext cx="3243200" cy="47195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62" name="Google Shape;162;g3758d7acb91_0_650"/>
          <p:cNvSpPr txBox="1">
            <a:spLocks noGrp="1"/>
          </p:cNvSpPr>
          <p:nvPr>
            <p:ph type="subTitle" idx="6"/>
          </p:nvPr>
        </p:nvSpPr>
        <p:spPr>
          <a:xfrm>
            <a:off x="4474399" y="4765867"/>
            <a:ext cx="3243200" cy="47195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63" name="Google Shape;163;g3758d7acb91_0_650"/>
          <p:cNvSpPr txBox="1">
            <a:spLocks noGrp="1"/>
          </p:cNvSpPr>
          <p:nvPr>
            <p:ph type="subTitle" idx="7"/>
          </p:nvPr>
        </p:nvSpPr>
        <p:spPr>
          <a:xfrm>
            <a:off x="4474400" y="2053899"/>
            <a:ext cx="32432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64" name="Google Shape;164;g3758d7acb91_0_650"/>
          <p:cNvSpPr txBox="1">
            <a:spLocks noGrp="1"/>
          </p:cNvSpPr>
          <p:nvPr>
            <p:ph type="subTitle" idx="8"/>
          </p:nvPr>
        </p:nvSpPr>
        <p:spPr>
          <a:xfrm>
            <a:off x="4474400" y="4313499"/>
            <a:ext cx="32432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65" name="Google Shape;165;g3758d7acb91_0_650"/>
          <p:cNvSpPr txBox="1">
            <a:spLocks noGrp="1"/>
          </p:cNvSpPr>
          <p:nvPr>
            <p:ph type="subTitle" idx="9"/>
          </p:nvPr>
        </p:nvSpPr>
        <p:spPr>
          <a:xfrm>
            <a:off x="7995335" y="2506267"/>
            <a:ext cx="3243200" cy="47195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66" name="Google Shape;166;g3758d7acb91_0_650"/>
          <p:cNvSpPr txBox="1">
            <a:spLocks noGrp="1"/>
          </p:cNvSpPr>
          <p:nvPr>
            <p:ph type="subTitle" idx="13"/>
          </p:nvPr>
        </p:nvSpPr>
        <p:spPr>
          <a:xfrm>
            <a:off x="7995335" y="4765867"/>
            <a:ext cx="3243200" cy="47195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endParaRPr/>
          </a:p>
        </p:txBody>
      </p:sp>
      <p:sp>
        <p:nvSpPr>
          <p:cNvPr id="167" name="Google Shape;167;g3758d7acb91_0_650"/>
          <p:cNvSpPr txBox="1">
            <a:spLocks noGrp="1"/>
          </p:cNvSpPr>
          <p:nvPr>
            <p:ph type="subTitle" idx="14"/>
          </p:nvPr>
        </p:nvSpPr>
        <p:spPr>
          <a:xfrm>
            <a:off x="7995337" y="2053899"/>
            <a:ext cx="32432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  <p:sp>
        <p:nvSpPr>
          <p:cNvPr id="168" name="Google Shape;168;g3758d7acb91_0_650"/>
          <p:cNvSpPr txBox="1">
            <a:spLocks noGrp="1"/>
          </p:cNvSpPr>
          <p:nvPr>
            <p:ph type="subTitle" idx="15"/>
          </p:nvPr>
        </p:nvSpPr>
        <p:spPr>
          <a:xfrm>
            <a:off x="7995337" y="4313499"/>
            <a:ext cx="3243200" cy="553968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24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exandria Medium"/>
              <a:buNone/>
              <a:defRPr sz="3200">
                <a:solidFill>
                  <a:schemeClr val="dk1"/>
                </a:solidFill>
                <a:latin typeface="Alexandria Medium"/>
                <a:ea typeface="Alexandria Medium"/>
                <a:cs typeface="Alexandria Medium"/>
                <a:sym typeface="Alexandria Medium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924797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Google Shape;170;g3758d7acb91_0_664"/>
          <p:cNvPicPr preferRelativeResize="0"/>
          <p:nvPr/>
        </p:nvPicPr>
        <p:blipFill rotWithShape="1">
          <a:blip r:embed="rId2">
            <a:alphaModFix/>
          </a:blip>
          <a:srcRect l="130684" t="-50528" r="175247" b="34586"/>
          <a:stretch/>
        </p:blipFill>
        <p:spPr>
          <a:xfrm>
            <a:off x="1767" y="-2182"/>
            <a:ext cx="12188600" cy="6862367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g3758d7acb91_0_664"/>
          <p:cNvSpPr txBox="1">
            <a:spLocks noGrp="1"/>
          </p:cNvSpPr>
          <p:nvPr>
            <p:ph type="title"/>
          </p:nvPr>
        </p:nvSpPr>
        <p:spPr>
          <a:xfrm>
            <a:off x="953467" y="713333"/>
            <a:ext cx="5142400" cy="12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33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2" name="Google Shape;172;g3758d7acb91_0_664"/>
          <p:cNvSpPr txBox="1">
            <a:spLocks noGrp="1"/>
          </p:cNvSpPr>
          <p:nvPr>
            <p:ph type="body" idx="1"/>
          </p:nvPr>
        </p:nvSpPr>
        <p:spPr>
          <a:xfrm>
            <a:off x="953467" y="2188533"/>
            <a:ext cx="5142400" cy="9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 sz="1600">
                <a:solidFill>
                  <a:schemeClr val="dk1"/>
                </a:solidFill>
              </a:defRPr>
            </a:lvl1pPr>
            <a:lvl2pPr marL="1219170" lvl="1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600">
                <a:solidFill>
                  <a:schemeClr val="dk1"/>
                </a:solidFill>
              </a:defRPr>
            </a:lvl2pPr>
            <a:lvl3pPr marL="1828754" lvl="2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 sz="1600">
                <a:solidFill>
                  <a:schemeClr val="dk1"/>
                </a:solidFill>
              </a:defRPr>
            </a:lvl3pPr>
            <a:lvl4pPr marL="2438339" lvl="3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 sz="1600">
                <a:solidFill>
                  <a:schemeClr val="dk1"/>
                </a:solidFill>
              </a:defRPr>
            </a:lvl4pPr>
            <a:lvl5pPr marL="3047924" lvl="4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600">
                <a:solidFill>
                  <a:schemeClr val="dk1"/>
                </a:solidFill>
              </a:defRPr>
            </a:lvl5pPr>
            <a:lvl6pPr marL="3657509" lvl="5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 sz="1600">
                <a:solidFill>
                  <a:schemeClr val="dk1"/>
                </a:solidFill>
              </a:defRPr>
            </a:lvl6pPr>
            <a:lvl7pPr marL="4267093" lvl="6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 sz="1600">
                <a:solidFill>
                  <a:schemeClr val="dk1"/>
                </a:solidFill>
              </a:defRPr>
            </a:lvl7pPr>
            <a:lvl8pPr marL="4876678" lvl="7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600">
                <a:solidFill>
                  <a:schemeClr val="dk1"/>
                </a:solidFill>
              </a:defRPr>
            </a:lvl8pPr>
            <a:lvl9pPr marL="5486263" lvl="8" indent="-40639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 sz="1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3" name="Google Shape;173;g3758d7acb91_0_664"/>
          <p:cNvSpPr>
            <a:spLocks noGrp="1"/>
          </p:cNvSpPr>
          <p:nvPr>
            <p:ph type="pic" idx="2"/>
          </p:nvPr>
        </p:nvSpPr>
        <p:spPr>
          <a:xfrm>
            <a:off x="7619867" y="-100"/>
            <a:ext cx="4572000" cy="6858000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3460632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 header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3758d7acb91_0_599"/>
          <p:cNvPicPr preferRelativeResize="0"/>
          <p:nvPr/>
        </p:nvPicPr>
        <p:blipFill rotWithShape="1">
          <a:blip r:embed="rId2">
            <a:alphaModFix/>
          </a:blip>
          <a:srcRect l="-55210" t="50562" r="55210" b="-6812"/>
          <a:stretch/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3758d7acb91_0_599"/>
          <p:cNvPicPr preferRelativeResize="0"/>
          <p:nvPr/>
        </p:nvPicPr>
        <p:blipFill rotWithShape="1">
          <a:blip r:embed="rId3">
            <a:alphaModFix/>
          </a:blip>
          <a:srcRect l="36284" t="30" r="-6" b="-40"/>
          <a:stretch/>
        </p:blipFill>
        <p:spPr>
          <a:xfrm rot="10800000">
            <a:off x="7819933" y="-4366"/>
            <a:ext cx="4372067" cy="6862367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g3758d7acb91_0_599"/>
          <p:cNvSpPr txBox="1">
            <a:spLocks noGrp="1"/>
          </p:cNvSpPr>
          <p:nvPr>
            <p:ph type="title"/>
          </p:nvPr>
        </p:nvSpPr>
        <p:spPr>
          <a:xfrm>
            <a:off x="953467" y="4437400"/>
            <a:ext cx="10278400" cy="16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9333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08" name="Google Shape;108;g3758d7acb91_0_599"/>
          <p:cNvSpPr txBox="1">
            <a:spLocks noGrp="1"/>
          </p:cNvSpPr>
          <p:nvPr>
            <p:ph type="title" idx="2"/>
          </p:nvPr>
        </p:nvSpPr>
        <p:spPr>
          <a:xfrm>
            <a:off x="953467" y="2765667"/>
            <a:ext cx="10278400" cy="16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9333">
                <a:solidFill>
                  <a:schemeClr val="lt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9" name="Google Shape;109;g3758d7acb91_0_599"/>
          <p:cNvSpPr txBox="1">
            <a:spLocks noGrp="1"/>
          </p:cNvSpPr>
          <p:nvPr>
            <p:ph type="subTitle" idx="1"/>
          </p:nvPr>
        </p:nvSpPr>
        <p:spPr>
          <a:xfrm>
            <a:off x="6096000" y="713333"/>
            <a:ext cx="5142400" cy="51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867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676360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Картинка слев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13D6B75-7D95-A641-E34A-83FED7A1D8E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67" r="14428"/>
          <a:stretch/>
        </p:blipFill>
        <p:spPr>
          <a:xfrm>
            <a:off x="1" y="0"/>
            <a:ext cx="4656164" cy="6137709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C21CBD1-BF0D-443C-B4A0-6A7115EE6E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9789" y="522297"/>
            <a:ext cx="6696279" cy="510977"/>
          </a:xfrm>
          <a:prstGeom prst="rect">
            <a:avLst/>
          </a:prstGeom>
        </p:spPr>
        <p:txBody>
          <a:bodyPr tIns="36000" bIns="36000" anchor="b"/>
          <a:lstStyle>
            <a:lvl1pPr algn="l">
              <a:lnSpc>
                <a:spcPct val="100000"/>
              </a:lnSpc>
              <a:defRPr sz="3200" b="1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4706C8A-41FC-42DF-B137-B80548CC4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B62B0-A595-463A-B2EE-387080CABF9D}" type="slidenum">
              <a:rPr lang="ru-RU" smtClean="0"/>
              <a:t>‹#›</a:t>
            </a:fld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018802B1-7E1D-4137-A5E9-524E03AAEE3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979786" y="1637415"/>
            <a:ext cx="6696279" cy="4491923"/>
          </a:xfrm>
          <a:prstGeom prst="rect">
            <a:avLst/>
          </a:prstGeom>
        </p:spPr>
        <p:txBody>
          <a:bodyPr/>
          <a:lstStyle>
            <a:lvl1pPr marL="228594" indent="-228594">
              <a:lnSpc>
                <a:spcPct val="100000"/>
              </a:lnSpc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 sz="1800">
                <a:solidFill>
                  <a:schemeClr val="tx1"/>
                </a:solidFill>
              </a:defRPr>
            </a:lvl1pPr>
            <a:lvl2pPr marL="685783" indent="-228594">
              <a:lnSpc>
                <a:spcPct val="100000"/>
              </a:lnSpc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 sz="1600">
                <a:solidFill>
                  <a:schemeClr val="tx1"/>
                </a:solidFill>
              </a:defRPr>
            </a:lvl2pPr>
            <a:lvl3pPr marL="1142971" indent="-228594">
              <a:lnSpc>
                <a:spcPct val="100000"/>
              </a:lnSpc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3pPr>
            <a:lvl4pPr marL="1600160" indent="-228594">
              <a:lnSpc>
                <a:spcPct val="100000"/>
              </a:lnSpc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 sz="1200">
                <a:solidFill>
                  <a:schemeClr val="tx1"/>
                </a:solidFill>
              </a:defRPr>
            </a:lvl4pPr>
            <a:lvl5pPr>
              <a:defRPr sz="1200"/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</p:txBody>
      </p:sp>
      <p:sp>
        <p:nvSpPr>
          <p:cNvPr id="7" name="Подзаголовок 2">
            <a:extLst>
              <a:ext uri="{FF2B5EF4-FFF2-40B4-BE49-F238E27FC236}">
                <a16:creationId xmlns:a16="http://schemas.microsoft.com/office/drawing/2014/main" id="{EEBD1D04-626A-4779-BA3C-802FBBCB8C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9786" y="1085860"/>
            <a:ext cx="6696279" cy="365125"/>
          </a:xfrm>
          <a:prstGeom prst="rect">
            <a:avLst/>
          </a:prstGeom>
        </p:spPr>
        <p:txBody>
          <a:bodyPr tIns="36000" bIns="3600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</p:spTree>
    <p:extLst>
      <p:ext uri="{BB962C8B-B14F-4D97-AF65-F5344CB8AC3E}">
        <p14:creationId xmlns:p14="http://schemas.microsoft.com/office/powerpoint/2010/main" val="23718336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Картинка сверх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46987B44-9E7E-FE14-E6C8-31E925D65C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8629" b="32868"/>
          <a:stretch/>
        </p:blipFill>
        <p:spPr>
          <a:xfrm>
            <a:off x="0" y="0"/>
            <a:ext cx="12192000" cy="2880851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AB49DFE0-5E18-9D76-795C-75F199BD5D75}"/>
              </a:ext>
            </a:extLst>
          </p:cNvPr>
          <p:cNvSpPr/>
          <p:nvPr userDrawn="1"/>
        </p:nvSpPr>
        <p:spPr>
          <a:xfrm>
            <a:off x="1" y="1"/>
            <a:ext cx="9277351" cy="2880851"/>
          </a:xfrm>
          <a:prstGeom prst="rect">
            <a:avLst/>
          </a:prstGeom>
          <a:gradFill flip="none" rotWithShape="1">
            <a:gsLst>
              <a:gs pos="0">
                <a:srgbClr val="08091B">
                  <a:alpha val="30000"/>
                </a:srgbClr>
              </a:gs>
              <a:gs pos="100000">
                <a:srgbClr val="002060">
                  <a:alpha val="0"/>
                </a:srgbClr>
              </a:gs>
            </a:gsLst>
            <a:lin ang="0" scaled="1"/>
            <a:tileRect/>
          </a:gradFill>
          <a:ln>
            <a:noFill/>
          </a:ln>
        </p:spPr>
        <p:txBody>
          <a:bodyPr wrap="square" lIns="0" tIns="0" rIns="0" bIns="0" rtlCol="0" anchor="ctr"/>
          <a:lstStyle/>
          <a:p>
            <a:pPr algn="ctr"/>
            <a:endParaRPr lang="ru-RU" sz="1600">
              <a:solidFill>
                <a:schemeClr val="bg1"/>
              </a:solidFill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C21CBD1-BF0D-443C-B4A0-6A7115EE6E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7616" y="908050"/>
            <a:ext cx="11258449" cy="720725"/>
          </a:xfrm>
          <a:prstGeom prst="rect">
            <a:avLst/>
          </a:prstGeom>
        </p:spPr>
        <p:txBody>
          <a:bodyPr tIns="36000" bIns="36000" anchor="b"/>
          <a:lstStyle>
            <a:lvl1pPr algn="l">
              <a:lnSpc>
                <a:spcPct val="100000"/>
              </a:lnSpc>
              <a:defRPr sz="4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81C100AA-4F13-463E-B89F-FFD839E624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7613" y="1706700"/>
            <a:ext cx="11258449" cy="365125"/>
          </a:xfrm>
          <a:prstGeom prst="rect">
            <a:avLst/>
          </a:prstGeom>
        </p:spPr>
        <p:txBody>
          <a:bodyPr tIns="36000" bIns="3600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4706C8A-41FC-42DF-B137-B80548CC4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2879" y="6319012"/>
            <a:ext cx="468000" cy="365125"/>
          </a:xfrm>
        </p:spPr>
        <p:txBody>
          <a:bodyPr/>
          <a:lstStyle/>
          <a:p>
            <a:fld id="{65DB62B0-A595-463A-B2EE-387080CABF9D}" type="slidenum">
              <a:rPr lang="ru-RU" smtClean="0"/>
              <a:t>‹#›</a:t>
            </a:fld>
            <a:endParaRPr lang="ru-RU"/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DF90A083-AB75-41D6-8440-AE2123B06E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5939" y="3429000"/>
            <a:ext cx="11160125" cy="2700339"/>
          </a:xfrm>
          <a:prstGeom prst="rect">
            <a:avLst/>
          </a:prstGeom>
        </p:spPr>
        <p:txBody>
          <a:bodyPr/>
          <a:lstStyle>
            <a:lvl1pPr marL="228594" indent="-228594">
              <a:buFont typeface="Wingdings" panose="05000000000000000000" pitchFamily="2" charset="2"/>
              <a:buChar char="§"/>
              <a:defRPr sz="1800"/>
            </a:lvl1pPr>
            <a:lvl2pPr marL="685783" indent="-228594">
              <a:buFont typeface="Wingdings" panose="05000000000000000000" pitchFamily="2" charset="2"/>
              <a:buChar char="§"/>
              <a:defRPr sz="1600"/>
            </a:lvl2pPr>
            <a:lvl3pPr marL="1142971" indent="-228594">
              <a:buFont typeface="Wingdings" panose="05000000000000000000" pitchFamily="2" charset="2"/>
              <a:buChar char="§"/>
              <a:defRPr sz="1400"/>
            </a:lvl3pPr>
            <a:lvl4pPr marL="1600160" indent="-228594">
              <a:buFont typeface="Wingdings" panose="05000000000000000000" pitchFamily="2" charset="2"/>
              <a:buChar char="§"/>
              <a:defRPr sz="1200"/>
            </a:lvl4pPr>
            <a:lvl5pPr>
              <a:defRPr sz="1200"/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7390852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2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C45629C-6E53-4B2A-9FF2-DD91C85034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F04E0E9C-5954-4C61-BBBF-ACE7B80E7E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5B4E980B-0774-475F-8AC7-807B51CD8D42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16D15F4-1DF1-4E3F-98E8-A1140EC48FDB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41906902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2A86B0D-2361-4836-A67C-EEB5152EE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B5A0BE89-71DE-43CA-B1DD-A3148141D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C1B333D-3D8F-4C07-B05D-B8E85A17AB0A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2750189-6590-4CF0-A3F3-022E357F90EE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8235190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1BAA9D2-EE9C-480C-9039-C847B84BE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10B1ED0-4B16-4CEC-B5D7-9406D7B1BF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930B389E-DA5A-4D27-8969-AE2DDF10D70C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DA4ECAA8-BC12-4E2E-88DD-D56FD9B2E170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1805770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21BFA0C-6EEC-45D4-8D63-BA88C2B9C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61080C0-EAB8-4215-B5C8-B42D3A74D1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21F646A-56D8-4536-B036-39A38ECFF9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8638EEC-ECF7-4DEB-8EA8-56E01DD53A51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E2B6BB6-BE43-4F99-89FA-AEC0C6DD0897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6994128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5AB3081-9CE7-42A5-85F6-0F32D6568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CF5E86D4-89D6-4235-B6F8-A2C9336F94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A9205510-3B34-48D2-9B92-C6DDADAD26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31125A79-2D66-4B46-A9AE-28839EFCAE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A5118C45-7C72-47C1-82A1-0D70263501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50A58FA-AF78-4685-9BD9-96FE753F7A5E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CD7C8A5-4C07-4510-AE82-A7BF82A38C08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9306731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9CA3797-51AE-425B-92CF-0862AD095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DB8D2BBF-010C-4577-BD17-0B2553FE3D69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1034D1A-2862-4310-AA08-CD4FC62A3C4D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13331525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29DC1628-B4FA-419C-84AA-D3286F082BAE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E5E88E4-3ED5-475F-988E-3FBEF84A4BD0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325356505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BAB69CC-E954-4EB9-A1E1-BE5814FDE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CE07E18-63CC-4557-A3DB-7B63D9425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BAED5FAA-70F9-47DC-943B-3DB6848284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5C22AE7-CB0A-4F66-A50E-9ED5CD5714B3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0EB63C0F-3ACB-4DA6-9BB4-5863EC1038EC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395451463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B39473D-127B-4B21-81BB-124254044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501F3830-D912-4F29-805E-1F75CD7C07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26E2DF1A-23FA-4FA2-9FC2-7207CA5CF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E04A8A9C-775F-4A32-828E-B05A8481A798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97BABEA1-471D-416E-96E2-775EA808DCD1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36713490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0420F35-475C-4C4E-8201-4A9083365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BF34664E-E639-47DA-9C55-6AB43D91C9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20EF2DE-7909-4B5F-B750-C447DCF0899D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1D58121-877F-483D-B486-4F7518929EEB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138251617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6A156F8B-B14D-4FC7-9938-75098BB9D1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83625" y="684213"/>
            <a:ext cx="2817813" cy="5492750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50C820C6-9051-4A16-BFDD-498EAD37DB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28600" y="684213"/>
            <a:ext cx="8302625" cy="549275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3B73F27-E3E0-4142-806A-7A4C3CD9B238}"/>
              </a:ext>
            </a:extLst>
          </p:cNvPr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37E0239-E187-40B3-99C2-3876BDF3CBA8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1567497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2.sv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Relationship Id="rId30" Type="http://schemas.openxmlformats.org/officeDocument/2006/relationships/image" Target="../media/image3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22.pn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8.xml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8.jpeg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B359753-B841-4616-A8E7-F79114BB19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78183" y="6419177"/>
            <a:ext cx="515542" cy="246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fld id="{9ED0A863-1CBF-4C93-BDB9-A45FE7F28BAD}" type="slidenum">
              <a:rPr lang="ru-RU" smtClean="0"/>
              <a:pPr/>
              <a:t>‹#›</a:t>
            </a:fld>
            <a:endParaRPr lang="ru-RU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FDDE78C-C0AA-48AB-A3C0-ECF1AD034651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322391" y="6438465"/>
            <a:ext cx="3294000" cy="2030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81F7AC6-E7AC-4DB3-B0ED-4AE04E642A7E}"/>
              </a:ext>
            </a:extLst>
          </p:cNvPr>
          <p:cNvPicPr>
            <a:picLocks noChangeAspect="1"/>
          </p:cNvPicPr>
          <p:nvPr userDrawn="1"/>
        </p:nvPicPr>
        <p:blipFill>
          <a:blip r:embed="rId30"/>
          <a:stretch>
            <a:fillRect/>
          </a:stretch>
        </p:blipFill>
        <p:spPr>
          <a:xfrm>
            <a:off x="8896469" y="6392139"/>
            <a:ext cx="2766304" cy="273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086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54" r:id="rId2"/>
    <p:sldLayoutId id="2147483667" r:id="rId3"/>
    <p:sldLayoutId id="2147483653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71" r:id="rId10"/>
    <p:sldLayoutId id="2147483668" r:id="rId11"/>
    <p:sldLayoutId id="2147483661" r:id="rId12"/>
    <p:sldLayoutId id="2147483664" r:id="rId13"/>
    <p:sldLayoutId id="2147483662" r:id="rId14"/>
    <p:sldLayoutId id="2147483670" r:id="rId15"/>
    <p:sldLayoutId id="2147483665" r:id="rId16"/>
    <p:sldLayoutId id="2147483666" r:id="rId17"/>
    <p:sldLayoutId id="2147483678" r:id="rId18"/>
    <p:sldLayoutId id="2147483679" r:id="rId19"/>
    <p:sldLayoutId id="2147483684" r:id="rId20"/>
    <p:sldLayoutId id="2147483686" r:id="rId21"/>
    <p:sldLayoutId id="2147483687" r:id="rId22"/>
    <p:sldLayoutId id="2147483688" r:id="rId23"/>
    <p:sldLayoutId id="2147483690" r:id="rId24"/>
    <p:sldLayoutId id="2147483691" r:id="rId25"/>
    <p:sldLayoutId id="2147483693" r:id="rId26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11" userDrawn="1">
          <p15:clr>
            <a:srgbClr val="F26B43"/>
          </p15:clr>
        </p15:guide>
        <p15:guide id="2" pos="7469" userDrawn="1">
          <p15:clr>
            <a:srgbClr val="F26B43"/>
          </p15:clr>
        </p15:guide>
        <p15:guide id="3" orient="horz" pos="3929" userDrawn="1">
          <p15:clr>
            <a:srgbClr val="F26B43"/>
          </p15:clr>
        </p15:guide>
        <p15:guide id="4" orient="horz" pos="527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>
            <a:extLst>
              <a:ext uri="{FF2B5EF4-FFF2-40B4-BE49-F238E27FC236}">
                <a16:creationId xmlns:a16="http://schemas.microsoft.com/office/drawing/2014/main" id="{6A38BAA3-D2FB-44E6-A186-FA7BAADE3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6438900"/>
            <a:ext cx="3294062" cy="20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020AF901-5D09-4505-8941-9B52C018C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350" y="6392863"/>
            <a:ext cx="2765425" cy="27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5" name="Picture 3">
            <a:extLst>
              <a:ext uri="{FF2B5EF4-FFF2-40B4-BE49-F238E27FC236}">
                <a16:creationId xmlns:a16="http://schemas.microsoft.com/office/drawing/2014/main" id="{6E951D35-E0CC-4D8B-B74F-32E0DC0418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6" name="Rectangle 4">
            <a:extLst>
              <a:ext uri="{FF2B5EF4-FFF2-40B4-BE49-F238E27FC236}">
                <a16:creationId xmlns:a16="http://schemas.microsoft.com/office/drawing/2014/main" id="{C91B2077-0ECC-44BC-92C5-CC312493D3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28600" y="684213"/>
            <a:ext cx="11272838" cy="2246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/>
              <a:t>Образец заголовка</a:t>
            </a:r>
            <a:br>
              <a:rPr lang="en-GB" altLang="ru-RU"/>
            </a:br>
            <a:endParaRPr lang="en-GB" altLang="ru-RU"/>
          </a:p>
        </p:txBody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67433E89-20A8-4EF3-9341-635DDB94180A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11777663" y="6419850"/>
            <a:ext cx="51435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hangingPunct="1">
              <a:lnSpc>
                <a:spcPct val="100000"/>
              </a:lnSpc>
              <a:defRPr sz="900">
                <a:solidFill>
                  <a:srgbClr val="FFFFFF"/>
                </a:solidFill>
                <a:latin typeface="Segoe UI Light" panose="020B0502040204020203" pitchFamily="34" charset="0"/>
                <a:cs typeface="DejaVu Sans" charset="0"/>
              </a:defRPr>
            </a:lvl1pPr>
          </a:lstStyle>
          <a:p>
            <a:fld id="{CD830303-A842-4758-8271-7E727124266E}" type="slidenum">
              <a:rPr lang="ru-RU" altLang="ru-RU"/>
              <a:pPr/>
              <a:t>‹#›</a:t>
            </a:fld>
            <a:endParaRPr lang="ru-RU" altLang="ru-RU"/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6020A03C-F8C1-4545-9B27-3DD44A1C1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6438900"/>
            <a:ext cx="3294062" cy="20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9" name="Picture 7">
            <a:extLst>
              <a:ext uri="{FF2B5EF4-FFF2-40B4-BE49-F238E27FC236}">
                <a16:creationId xmlns:a16="http://schemas.microsoft.com/office/drawing/2014/main" id="{411DD3CE-7B9D-4076-8BCB-9FE0156FE9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8" y="6383338"/>
            <a:ext cx="2913062" cy="25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3343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2B2E36"/>
          </a:solidFill>
          <a:latin typeface="+mj-lt"/>
          <a:ea typeface="+mj-ea"/>
          <a:cs typeface="+mj-cs"/>
        </a:defRPr>
      </a:lvl1pPr>
      <a:lvl2pPr marL="742950" indent="-28575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2pPr>
      <a:lvl3pPr marL="1143000" indent="-22860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3pPr>
      <a:lvl4pPr marL="1600200" indent="-22860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4pPr>
      <a:lvl5pPr marL="2057400" indent="-22860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5pPr>
      <a:lvl6pPr marL="2514600" indent="-22860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6pPr>
      <a:lvl7pPr marL="2971800" indent="-22860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7pPr>
      <a:lvl8pPr marL="3429000" indent="-22860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8pPr>
      <a:lvl9pPr marL="3886200" indent="-228600" algn="l" rtl="0" fontAlgn="base">
        <a:spcBef>
          <a:spcPts val="1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2B2E36"/>
          </a:solidFill>
          <a:latin typeface="Segoe UI" panose="020B0502040204020203" pitchFamily="34" charset="0"/>
          <a:cs typeface="Noto Sans CJK SC" charset="0"/>
        </a:defRPr>
      </a:lvl9pPr>
    </p:titleStyle>
    <p:bodyStyle>
      <a:lvl1pPr marL="342900" indent="-342900" algn="l" rtl="0" fontAlgn="base">
        <a:lnSpc>
          <a:spcPct val="90000"/>
        </a:lnSpc>
        <a:spcBef>
          <a:spcPts val="1425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2B2E36"/>
          </a:solidFill>
          <a:latin typeface="+mn-lt"/>
          <a:ea typeface="+mn-ea"/>
          <a:cs typeface="+mn-cs"/>
        </a:defRPr>
      </a:lvl1pPr>
      <a:lvl2pPr marL="742950" indent="-285750" algn="l" rtl="0" fontAlgn="base">
        <a:lnSpc>
          <a:spcPct val="90000"/>
        </a:lnSpc>
        <a:spcBef>
          <a:spcPts val="1138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2B2E36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863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2B2E36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75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2B2E36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288"/>
        </a:spcBef>
        <a:spcAft>
          <a:spcPts val="13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2B2E3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7FFFD2E7_7BF9682C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17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3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40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microsoft.com/office/2018/10/relationships/comments" Target="../comments/modernComment_7FFFD2E8_537A8D13.xml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Relationship Id="rId14" Type="http://schemas.openxmlformats.org/officeDocument/2006/relationships/image" Target="../media/image5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5" Type="http://schemas.microsoft.com/office/2018/10/relationships/comments" Target="../comments/modernComment_7FFFD2FA_AC73FE42.xml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8.svg"/><Relationship Id="rId7" Type="http://schemas.openxmlformats.org/officeDocument/2006/relationships/image" Target="../media/image61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0.png"/><Relationship Id="rId5" Type="http://schemas.openxmlformats.org/officeDocument/2006/relationships/image" Target="../media/image59.svg"/><Relationship Id="rId10" Type="http://schemas.microsoft.com/office/2018/10/relationships/comments" Target="../comments/modernComment_110_B401E7C3.xml"/><Relationship Id="rId4" Type="http://schemas.openxmlformats.org/officeDocument/2006/relationships/image" Target="../media/image49.png"/><Relationship Id="rId9" Type="http://schemas.openxmlformats.org/officeDocument/2006/relationships/image" Target="../media/image63.sv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7FFFD2B4_7417BFC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feritcloud.ru/licenses-and-certificate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18/10/relationships/comments" Target="../comments/modernComment_7FFFD272_CAE0E5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5" Type="http://schemas.microsoft.com/office/2018/10/relationships/comments" Target="../comments/modernComment_7FFFD2E6_2B4CEBB7.xml"/><Relationship Id="rId4" Type="http://schemas.microsoft.com/office/2007/relationships/hdphoto" Target="../media/hdphoto5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18/10/relationships/comments" Target="../comments/modernComment_7FFFD2E9_2DE6827B.xml"/><Relationship Id="rId3" Type="http://schemas.openxmlformats.org/officeDocument/2006/relationships/image" Target="../media/image68.png"/><Relationship Id="rId7" Type="http://schemas.openxmlformats.org/officeDocument/2006/relationships/image" Target="../media/image7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4" Type="http://schemas.openxmlformats.org/officeDocument/2006/relationships/image" Target="../media/image69.sv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jpeg"/><Relationship Id="rId4" Type="http://schemas.openxmlformats.org/officeDocument/2006/relationships/image" Target="../media/image7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microsoft.com/office/2007/relationships/hdphoto" Target="../media/hdphoto7.wdp"/><Relationship Id="rId7" Type="http://schemas.microsoft.com/office/2007/relationships/hdphoto" Target="../media/hdphoto9.wdp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microsoft.com/office/2007/relationships/hdphoto" Target="../media/hdphoto8.wdp"/><Relationship Id="rId10" Type="http://schemas.microsoft.com/office/2018/10/relationships/comments" Target="../comments/modernComment_7FFFD2F2_205B319D.xml"/><Relationship Id="rId4" Type="http://schemas.openxmlformats.org/officeDocument/2006/relationships/image" Target="../media/image77.png"/><Relationship Id="rId9" Type="http://schemas.microsoft.com/office/2007/relationships/hdphoto" Target="../media/hdphoto10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2.wdp"/><Relationship Id="rId5" Type="http://schemas.openxmlformats.org/officeDocument/2006/relationships/image" Target="../media/image81.png"/><Relationship Id="rId4" Type="http://schemas.microsoft.com/office/2007/relationships/hdphoto" Target="../media/hdphoto11.wdp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svg"/><Relationship Id="rId13" Type="http://schemas.openxmlformats.org/officeDocument/2006/relationships/image" Target="../media/image91.png"/><Relationship Id="rId3" Type="http://schemas.openxmlformats.org/officeDocument/2006/relationships/image" Target="../media/image82.png"/><Relationship Id="rId7" Type="http://schemas.openxmlformats.org/officeDocument/2006/relationships/image" Target="../media/image85.png"/><Relationship Id="rId12" Type="http://schemas.openxmlformats.org/officeDocument/2006/relationships/image" Target="../media/image90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svg"/><Relationship Id="rId11" Type="http://schemas.openxmlformats.org/officeDocument/2006/relationships/image" Target="../media/image89.png"/><Relationship Id="rId5" Type="http://schemas.openxmlformats.org/officeDocument/2006/relationships/image" Target="../media/image83.png"/><Relationship Id="rId15" Type="http://schemas.microsoft.com/office/2018/10/relationships/comments" Target="../comments/modernComment_7FFFD2BF_2C5DB883.xml"/><Relationship Id="rId10" Type="http://schemas.openxmlformats.org/officeDocument/2006/relationships/image" Target="../media/image88.svg"/><Relationship Id="rId4" Type="http://schemas.microsoft.com/office/2007/relationships/hdphoto" Target="../media/hdphoto13.wdp"/><Relationship Id="rId9" Type="http://schemas.openxmlformats.org/officeDocument/2006/relationships/image" Target="../media/image87.png"/><Relationship Id="rId14" Type="http://schemas.openxmlformats.org/officeDocument/2006/relationships/image" Target="../media/image92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4.svg"/><Relationship Id="rId7" Type="http://schemas.openxmlformats.org/officeDocument/2006/relationships/image" Target="../media/image98.svg"/><Relationship Id="rId12" Type="http://schemas.openxmlformats.org/officeDocument/2006/relationships/image" Target="../media/image103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7.png"/><Relationship Id="rId11" Type="http://schemas.openxmlformats.org/officeDocument/2006/relationships/image" Target="../media/image102.svg"/><Relationship Id="rId5" Type="http://schemas.openxmlformats.org/officeDocument/2006/relationships/image" Target="../media/image96.svg"/><Relationship Id="rId10" Type="http://schemas.openxmlformats.org/officeDocument/2006/relationships/image" Target="../media/image101.png"/><Relationship Id="rId4" Type="http://schemas.openxmlformats.org/officeDocument/2006/relationships/image" Target="../media/image95.png"/><Relationship Id="rId9" Type="http://schemas.openxmlformats.org/officeDocument/2006/relationships/image" Target="../media/image100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109.svg"/><Relationship Id="rId7" Type="http://schemas.openxmlformats.org/officeDocument/2006/relationships/image" Target="../media/image111.sv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5" Type="http://schemas.openxmlformats.org/officeDocument/2006/relationships/image" Target="../media/image52.svg"/><Relationship Id="rId10" Type="http://schemas.openxmlformats.org/officeDocument/2006/relationships/image" Target="../media/image112.jpeg"/><Relationship Id="rId4" Type="http://schemas.openxmlformats.org/officeDocument/2006/relationships/image" Target="../media/image51.png"/><Relationship Id="rId9" Type="http://schemas.openxmlformats.org/officeDocument/2006/relationships/image" Target="../media/image50.sv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3" Type="http://schemas.openxmlformats.org/officeDocument/2006/relationships/image" Target="../media/image114.png"/><Relationship Id="rId7" Type="http://schemas.openxmlformats.org/officeDocument/2006/relationships/image" Target="../media/image118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11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microsoft.com/office/2018/10/relationships/comments" Target="../comments/modernComment_7FFFD2F3_F4CD468B.xml"/><Relationship Id="rId4" Type="http://schemas.microsoft.com/office/2007/relationships/hdphoto" Target="../media/hdphoto14.wdp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13" Type="http://schemas.openxmlformats.org/officeDocument/2006/relationships/image" Target="../media/image45.png"/><Relationship Id="rId3" Type="http://schemas.openxmlformats.org/officeDocument/2006/relationships/image" Target="../media/image122.png"/><Relationship Id="rId7" Type="http://schemas.openxmlformats.org/officeDocument/2006/relationships/image" Target="../media/image53.png"/><Relationship Id="rId12" Type="http://schemas.openxmlformats.org/officeDocument/2006/relationships/image" Target="../media/image44.svg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svg"/><Relationship Id="rId11" Type="http://schemas.openxmlformats.org/officeDocument/2006/relationships/image" Target="../media/image43.png"/><Relationship Id="rId5" Type="http://schemas.openxmlformats.org/officeDocument/2006/relationships/image" Target="../media/image124.png"/><Relationship Id="rId15" Type="http://schemas.microsoft.com/office/2018/10/relationships/comments" Target="../comments/modernComment_7FFFD2BE_96040C73.xml"/><Relationship Id="rId10" Type="http://schemas.openxmlformats.org/officeDocument/2006/relationships/image" Target="../media/image48.svg"/><Relationship Id="rId4" Type="http://schemas.openxmlformats.org/officeDocument/2006/relationships/image" Target="../media/image123.svg"/><Relationship Id="rId9" Type="http://schemas.openxmlformats.org/officeDocument/2006/relationships/image" Target="../media/image47.png"/><Relationship Id="rId14" Type="http://schemas.openxmlformats.org/officeDocument/2006/relationships/image" Target="../media/image46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Заголовок 12">
            <a:extLst>
              <a:ext uri="{FF2B5EF4-FFF2-40B4-BE49-F238E27FC236}">
                <a16:creationId xmlns:a16="http://schemas.microsoft.com/office/drawing/2014/main" id="{F4600F7C-767F-4FFE-8B96-1AF275FC4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211" y="1618015"/>
            <a:ext cx="7474493" cy="3019299"/>
          </a:xfrm>
        </p:spPr>
        <p:txBody>
          <a:bodyPr lIns="91440" tIns="45720" rIns="91440" bIns="45720" anchor="t"/>
          <a:lstStyle/>
          <a:p>
            <a:r>
              <a:rPr lang="ru-RU" dirty="0"/>
              <a:t>Эффективное управление ИТ‑затратами и защита данных с Softline Облаком</a:t>
            </a:r>
            <a:br>
              <a:rPr lang="ru-RU" b="1" dirty="0">
                <a:solidFill>
                  <a:srgbClr val="E6E8F0"/>
                </a:solidFill>
              </a:rPr>
            </a:br>
            <a:endParaRPr lang="ru-RU" b="1" dirty="0">
              <a:solidFill>
                <a:srgbClr val="E6E8F0"/>
              </a:solidFill>
            </a:endParaRPr>
          </a:p>
        </p:txBody>
      </p:sp>
      <p:sp>
        <p:nvSpPr>
          <p:cNvPr id="3" name="Заголовок 12">
            <a:extLst>
              <a:ext uri="{FF2B5EF4-FFF2-40B4-BE49-F238E27FC236}">
                <a16:creationId xmlns:a16="http://schemas.microsoft.com/office/drawing/2014/main" id="{CE340403-D935-44DD-B9DD-B284C7F89EE9}"/>
              </a:ext>
            </a:extLst>
          </p:cNvPr>
          <p:cNvSpPr txBox="1">
            <a:spLocks/>
          </p:cNvSpPr>
          <p:nvPr/>
        </p:nvSpPr>
        <p:spPr>
          <a:xfrm>
            <a:off x="0" y="5239985"/>
            <a:ext cx="7474493" cy="3019299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100000"/>
              </a:lnSpc>
              <a:spcBef>
                <a:spcPts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solidFill>
                  <a:srgbClr val="E6E8F0"/>
                </a:solidFill>
              </a:rPr>
              <a:t>Егорычев Владимир</a:t>
            </a:r>
          </a:p>
          <a:p>
            <a:r>
              <a:rPr lang="ru-RU" sz="2000" b="1" dirty="0">
                <a:solidFill>
                  <a:srgbClr val="E6E8F0"/>
                </a:solidFill>
              </a:rPr>
              <a:t>Руководитель группы продвижения облачных решений</a:t>
            </a:r>
            <a:br>
              <a:rPr lang="ru-RU" b="1" dirty="0">
                <a:solidFill>
                  <a:srgbClr val="E6E8F0"/>
                </a:solidFill>
              </a:rPr>
            </a:br>
            <a:endParaRPr lang="ru-RU" b="1" dirty="0">
              <a:solidFill>
                <a:srgbClr val="E6E8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630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Прямоугольник: скругленные углы 29">
            <a:extLst>
              <a:ext uri="{FF2B5EF4-FFF2-40B4-BE49-F238E27FC236}">
                <a16:creationId xmlns:a16="http://schemas.microsoft.com/office/drawing/2014/main" id="{6529E767-7BDB-49D9-8E9F-74052FFCA0A8}"/>
              </a:ext>
            </a:extLst>
          </p:cNvPr>
          <p:cNvSpPr/>
          <p:nvPr/>
        </p:nvSpPr>
        <p:spPr>
          <a:xfrm>
            <a:off x="3315613" y="1477932"/>
            <a:ext cx="2521259" cy="2032987"/>
          </a:xfrm>
          <a:prstGeom prst="roundRect">
            <a:avLst>
              <a:gd name="adj" fmla="val 7764"/>
            </a:avLst>
          </a:prstGeom>
          <a:gradFill flip="none" rotWithShape="1">
            <a:gsLst>
              <a:gs pos="0">
                <a:srgbClr val="E3E5F1">
                  <a:lumMod val="100000"/>
                </a:srgbClr>
              </a:gs>
              <a:gs pos="100000">
                <a:srgbClr val="E7EAF1"/>
              </a:gs>
            </a:gsLst>
            <a:lin ang="5400000" scaled="1"/>
            <a:tileRect/>
          </a:gradFill>
          <a:ln>
            <a:noFill/>
          </a:ln>
          <a:effectLst>
            <a:outerShdw blurRad="406400" dist="393700" dir="2460000" sx="102000" sy="102000" algn="tl" rotWithShape="0">
              <a:schemeClr val="tx2">
                <a:alpha val="22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29C581FF-B981-4909-BAE2-E2D4E710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ru-RU" sz="900" b="0" i="0" u="none" strike="noStrike" kern="1200" cap="none" spc="0" normalizeH="0" baseline="0" noProof="0" smtClean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Montserrat" panose="00000500000000000000" pitchFamily="2" charset="-52"/>
                <a:ea typeface="+mn-ea"/>
                <a:cs typeface="Segoe UI Light" panose="020B0502040204020203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ru-RU" sz="9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Montserrat" panose="00000500000000000000" pitchFamily="2" charset="-52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0E0FA23B-A166-4B46-BCB1-6D7756F99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193" y="340304"/>
            <a:ext cx="11621353" cy="410369"/>
          </a:xfrm>
        </p:spPr>
        <p:txBody>
          <a:bodyPr/>
          <a:lstStyle/>
          <a:p>
            <a:r>
              <a:rPr lang="ru-RU" b="1">
                <a:solidFill>
                  <a:srgbClr val="002060"/>
                </a:solidFill>
              </a:rPr>
              <a:t>15 лет строим Облака</a:t>
            </a:r>
            <a:endParaRPr lang="en-US" b="1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3A7FAC21-4E6D-4051-8136-4859A5AD96B6}"/>
              </a:ext>
            </a:extLst>
          </p:cNvPr>
          <p:cNvSpPr/>
          <p:nvPr/>
        </p:nvSpPr>
        <p:spPr>
          <a:xfrm>
            <a:off x="511453" y="1477932"/>
            <a:ext cx="2521259" cy="2032987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rgbClr val="455DC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7" name="Прямоугольник: скругленные углы 6">
            <a:extLst>
              <a:ext uri="{FF2B5EF4-FFF2-40B4-BE49-F238E27FC236}">
                <a16:creationId xmlns:a16="http://schemas.microsoft.com/office/drawing/2014/main" id="{C131D0E7-DFEA-4734-A11A-3F28543A8904}"/>
              </a:ext>
            </a:extLst>
          </p:cNvPr>
          <p:cNvSpPr/>
          <p:nvPr/>
        </p:nvSpPr>
        <p:spPr>
          <a:xfrm>
            <a:off x="6119773" y="1477932"/>
            <a:ext cx="2521259" cy="2032987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rgbClr val="455DC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0" name="Прямоугольник: скругленные углы 19">
            <a:extLst>
              <a:ext uri="{FF2B5EF4-FFF2-40B4-BE49-F238E27FC236}">
                <a16:creationId xmlns:a16="http://schemas.microsoft.com/office/drawing/2014/main" id="{0554F950-06EF-4E02-9AB6-4ED1542B56CA}"/>
              </a:ext>
            </a:extLst>
          </p:cNvPr>
          <p:cNvSpPr/>
          <p:nvPr/>
        </p:nvSpPr>
        <p:spPr>
          <a:xfrm>
            <a:off x="3315613" y="3733452"/>
            <a:ext cx="2521259" cy="2032987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rgbClr val="455DC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6" name="Прямоугольник: скругленные углы 25">
            <a:extLst>
              <a:ext uri="{FF2B5EF4-FFF2-40B4-BE49-F238E27FC236}">
                <a16:creationId xmlns:a16="http://schemas.microsoft.com/office/drawing/2014/main" id="{F7B31131-CE48-4462-BCEF-E7630FD9D3BF}"/>
              </a:ext>
            </a:extLst>
          </p:cNvPr>
          <p:cNvSpPr/>
          <p:nvPr/>
        </p:nvSpPr>
        <p:spPr>
          <a:xfrm>
            <a:off x="8880435" y="3733452"/>
            <a:ext cx="2521259" cy="2032987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rgbClr val="455DC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9" name="Google Shape;378;p62">
            <a:extLst>
              <a:ext uri="{FF2B5EF4-FFF2-40B4-BE49-F238E27FC236}">
                <a16:creationId xmlns:a16="http://schemas.microsoft.com/office/drawing/2014/main" id="{FCDB0963-0110-4EA4-8C39-C1C9983F583F}"/>
              </a:ext>
            </a:extLst>
          </p:cNvPr>
          <p:cNvSpPr txBox="1"/>
          <p:nvPr/>
        </p:nvSpPr>
        <p:spPr>
          <a:xfrm>
            <a:off x="696098" y="1862419"/>
            <a:ext cx="2151969" cy="10469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2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/>
                <a:cs typeface="Montserrat"/>
                <a:sym typeface="Montserrat"/>
              </a:rPr>
              <a:t>ТОП 5</a:t>
            </a:r>
            <a:endParaRPr kumimoji="0" sz="26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Montserrat"/>
              <a:cs typeface="Montserrat"/>
              <a:sym typeface="Montserrat"/>
            </a:endParaRPr>
          </a:p>
          <a:p>
            <a:pPr marL="12700" marR="1270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Pts val="1100"/>
              <a:buFontTx/>
              <a:buNone/>
              <a:tabLst/>
              <a:defRPr/>
            </a:pP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Крупнейших поставщиков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Montserrat Medium"/>
              <a:cs typeface="Montserrat Medium"/>
              <a:sym typeface="Montserrat Medium"/>
            </a:endParaRPr>
          </a:p>
          <a:p>
            <a:pPr marL="12700" marR="1270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Pts val="1100"/>
              <a:buFontTx/>
              <a:buNone/>
              <a:tabLst/>
              <a:defRPr/>
            </a:pP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облачных решений 2020-2025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31" name="Прямоугольник: скругленные углы 30">
            <a:extLst>
              <a:ext uri="{FF2B5EF4-FFF2-40B4-BE49-F238E27FC236}">
                <a16:creationId xmlns:a16="http://schemas.microsoft.com/office/drawing/2014/main" id="{03692696-A9A3-4901-B3DC-A6973D2346C2}"/>
              </a:ext>
            </a:extLst>
          </p:cNvPr>
          <p:cNvSpPr/>
          <p:nvPr/>
        </p:nvSpPr>
        <p:spPr>
          <a:xfrm>
            <a:off x="511453" y="3733452"/>
            <a:ext cx="2521259" cy="2032987"/>
          </a:xfrm>
          <a:prstGeom prst="roundRect">
            <a:avLst>
              <a:gd name="adj" fmla="val 7764"/>
            </a:avLst>
          </a:prstGeom>
          <a:gradFill flip="none" rotWithShape="1">
            <a:gsLst>
              <a:gs pos="0">
                <a:srgbClr val="E3E5F1">
                  <a:lumMod val="100000"/>
                </a:srgbClr>
              </a:gs>
              <a:gs pos="100000">
                <a:srgbClr val="E7EAF1"/>
              </a:gs>
            </a:gsLst>
            <a:lin ang="5400000" scaled="1"/>
            <a:tileRect/>
          </a:gradFill>
          <a:ln>
            <a:noFill/>
          </a:ln>
          <a:effectLst>
            <a:outerShdw blurRad="406400" dist="393700" dir="2460000" sx="102000" sy="102000" algn="tl" rotWithShape="0">
              <a:schemeClr val="tx2">
                <a:alpha val="22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2" name="Прямоугольник: скругленные углы 31">
            <a:extLst>
              <a:ext uri="{FF2B5EF4-FFF2-40B4-BE49-F238E27FC236}">
                <a16:creationId xmlns:a16="http://schemas.microsoft.com/office/drawing/2014/main" id="{C83CA417-6DB7-417D-ACBB-6C929E62FE8F}"/>
              </a:ext>
            </a:extLst>
          </p:cNvPr>
          <p:cNvSpPr/>
          <p:nvPr/>
        </p:nvSpPr>
        <p:spPr>
          <a:xfrm>
            <a:off x="6046361" y="3733452"/>
            <a:ext cx="2521259" cy="2032987"/>
          </a:xfrm>
          <a:prstGeom prst="roundRect">
            <a:avLst>
              <a:gd name="adj" fmla="val 7764"/>
            </a:avLst>
          </a:prstGeom>
          <a:gradFill flip="none" rotWithShape="1">
            <a:gsLst>
              <a:gs pos="0">
                <a:srgbClr val="E3E5F1">
                  <a:lumMod val="100000"/>
                </a:srgbClr>
              </a:gs>
              <a:gs pos="100000">
                <a:srgbClr val="E7EAF1"/>
              </a:gs>
            </a:gsLst>
            <a:lin ang="5400000" scaled="1"/>
            <a:tileRect/>
          </a:gradFill>
          <a:ln>
            <a:noFill/>
          </a:ln>
          <a:effectLst>
            <a:outerShdw blurRad="406400" dist="393700" dir="2460000" sx="102000" sy="102000" algn="tl" rotWithShape="0">
              <a:schemeClr val="tx2">
                <a:alpha val="22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3" name="Прямоугольник: скругленные углы 32">
            <a:extLst>
              <a:ext uri="{FF2B5EF4-FFF2-40B4-BE49-F238E27FC236}">
                <a16:creationId xmlns:a16="http://schemas.microsoft.com/office/drawing/2014/main" id="{237FCAF8-D87E-47D1-960C-C96E77B63478}"/>
              </a:ext>
            </a:extLst>
          </p:cNvPr>
          <p:cNvSpPr/>
          <p:nvPr/>
        </p:nvSpPr>
        <p:spPr>
          <a:xfrm>
            <a:off x="8923933" y="1477932"/>
            <a:ext cx="2521259" cy="2032987"/>
          </a:xfrm>
          <a:prstGeom prst="roundRect">
            <a:avLst>
              <a:gd name="adj" fmla="val 7764"/>
            </a:avLst>
          </a:prstGeom>
          <a:gradFill flip="none" rotWithShape="1">
            <a:gsLst>
              <a:gs pos="0">
                <a:srgbClr val="E3E5F1">
                  <a:lumMod val="100000"/>
                </a:srgbClr>
              </a:gs>
              <a:gs pos="100000">
                <a:srgbClr val="E7EAF1"/>
              </a:gs>
            </a:gsLst>
            <a:lin ang="5400000" scaled="1"/>
            <a:tileRect/>
          </a:gradFill>
          <a:ln>
            <a:noFill/>
          </a:ln>
          <a:effectLst>
            <a:outerShdw blurRad="406400" dist="393700" dir="2460000" sx="102000" sy="102000" algn="tl" rotWithShape="0">
              <a:schemeClr val="tx2">
                <a:alpha val="22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4" name="Google Shape;380;p62">
            <a:extLst>
              <a:ext uri="{FF2B5EF4-FFF2-40B4-BE49-F238E27FC236}">
                <a16:creationId xmlns:a16="http://schemas.microsoft.com/office/drawing/2014/main" id="{4BD9B0A9-973D-408C-A618-400F2E4F1537}"/>
              </a:ext>
            </a:extLst>
          </p:cNvPr>
          <p:cNvSpPr txBox="1"/>
          <p:nvPr/>
        </p:nvSpPr>
        <p:spPr>
          <a:xfrm>
            <a:off x="3541833" y="1950906"/>
            <a:ext cx="2068820" cy="8699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2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99,982%</a:t>
            </a:r>
          </a:p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Pts val="1200"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SLA уровень доступности</a:t>
            </a: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35" name="Google Shape;379;p62">
            <a:extLst>
              <a:ext uri="{FF2B5EF4-FFF2-40B4-BE49-F238E27FC236}">
                <a16:creationId xmlns:a16="http://schemas.microsoft.com/office/drawing/2014/main" id="{1D3E1EB4-1301-495A-AD5D-BEBFBB895310}"/>
              </a:ext>
            </a:extLst>
          </p:cNvPr>
          <p:cNvSpPr txBox="1"/>
          <p:nvPr/>
        </p:nvSpPr>
        <p:spPr>
          <a:xfrm>
            <a:off x="746808" y="4335923"/>
            <a:ext cx="2050547" cy="7824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2133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/>
                <a:cs typeface="Montserrat"/>
                <a:sym typeface="Montserrat"/>
              </a:rPr>
              <a:t>Опытные </a:t>
            </a:r>
            <a:r>
              <a:rPr kumimoji="0" lang="en-US" sz="2133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/>
                <a:cs typeface="Montserrat"/>
                <a:sym typeface="Montserrat"/>
              </a:rPr>
              <a:t>CSM</a:t>
            </a:r>
          </a:p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+mn-ea"/>
                <a:cs typeface="+mn-cs"/>
                <a:sym typeface="Montserrat"/>
              </a:rPr>
              <a:t>На связи 24х7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+mn-ea"/>
              <a:cs typeface="+mn-cs"/>
              <a:sym typeface="Montserrat"/>
            </a:endParaRPr>
          </a:p>
        </p:txBody>
      </p:sp>
      <p:sp>
        <p:nvSpPr>
          <p:cNvPr id="36" name="Google Shape;384;p62">
            <a:extLst>
              <a:ext uri="{FF2B5EF4-FFF2-40B4-BE49-F238E27FC236}">
                <a16:creationId xmlns:a16="http://schemas.microsoft.com/office/drawing/2014/main" id="{51AC619E-0AC6-40A5-B6F0-F12D69CC52F7}"/>
              </a:ext>
            </a:extLst>
          </p:cNvPr>
          <p:cNvSpPr txBox="1"/>
          <p:nvPr/>
        </p:nvSpPr>
        <p:spPr>
          <a:xfrm>
            <a:off x="3311565" y="4107634"/>
            <a:ext cx="2521259" cy="1241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2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8</a:t>
            </a:r>
            <a:endParaRPr kumimoji="0" sz="26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  <a:p>
            <a:pPr marL="12700" marR="1270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Pts val="1100"/>
              <a:buFontTx/>
              <a:buNone/>
              <a:tabLst/>
              <a:defRPr/>
            </a:pP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Дата-центров: Москва x3, СПБ,</a:t>
            </a:r>
            <a:b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</a:b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Новосибирск, Екатеринбург, Алматы, </a:t>
            </a:r>
            <a:r>
              <a:rPr kumimoji="0" lang="ru-RU" sz="1100" b="0" i="0" u="none" strike="noStrike" kern="1200" cap="none" spc="0" normalizeH="0" baseline="0" noProof="0" err="1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Нетания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37" name="Google Shape;381;p62">
            <a:extLst>
              <a:ext uri="{FF2B5EF4-FFF2-40B4-BE49-F238E27FC236}">
                <a16:creationId xmlns:a16="http://schemas.microsoft.com/office/drawing/2014/main" id="{F7873B5B-4B67-4243-81FF-A6AF9A8824BD}"/>
              </a:ext>
            </a:extLst>
          </p:cNvPr>
          <p:cNvSpPr txBox="1"/>
          <p:nvPr/>
        </p:nvSpPr>
        <p:spPr>
          <a:xfrm>
            <a:off x="6199339" y="1950906"/>
            <a:ext cx="2362128" cy="8522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2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/>
                <a:cs typeface="Montserrat"/>
                <a:sym typeface="Montserrat"/>
              </a:rPr>
              <a:t>152-ФЗ</a:t>
            </a:r>
            <a:endParaRPr kumimoji="0" sz="26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Montserrat"/>
              <a:cs typeface="Montserrat"/>
              <a:sym typeface="Montserrat"/>
            </a:endParaRPr>
          </a:p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Pts val="1100"/>
              <a:buFontTx/>
              <a:buNone/>
              <a:tabLst/>
              <a:defRPr/>
            </a:pP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Аттестация УЗ-1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38" name="Google Shape;385;p62">
            <a:extLst>
              <a:ext uri="{FF2B5EF4-FFF2-40B4-BE49-F238E27FC236}">
                <a16:creationId xmlns:a16="http://schemas.microsoft.com/office/drawing/2014/main" id="{051D6EFD-587D-4D66-B6CB-B68BC4FC3783}"/>
              </a:ext>
            </a:extLst>
          </p:cNvPr>
          <p:cNvSpPr txBox="1"/>
          <p:nvPr/>
        </p:nvSpPr>
        <p:spPr>
          <a:xfrm>
            <a:off x="6253453" y="4217636"/>
            <a:ext cx="2253900" cy="1064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500"/>
              <a:buFontTx/>
              <a:buNone/>
              <a:tabLst/>
              <a:defRPr/>
            </a:pPr>
            <a:r>
              <a:rPr kumimoji="0" lang="ru-RU" sz="25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24/7/365</a:t>
            </a:r>
            <a:endParaRPr kumimoji="0" sz="25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Pts val="1200"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Техподдержка без перебоев, простоев</a:t>
            </a: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9" name="Google Shape;382;p62">
            <a:extLst>
              <a:ext uri="{FF2B5EF4-FFF2-40B4-BE49-F238E27FC236}">
                <a16:creationId xmlns:a16="http://schemas.microsoft.com/office/drawing/2014/main" id="{26EB0FFC-93E6-477D-8173-187758090327}"/>
              </a:ext>
            </a:extLst>
          </p:cNvPr>
          <p:cNvSpPr txBox="1"/>
          <p:nvPr/>
        </p:nvSpPr>
        <p:spPr>
          <a:xfrm>
            <a:off x="9096795" y="1933209"/>
            <a:ext cx="2175535" cy="10823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2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600+</a:t>
            </a:r>
            <a:endParaRPr kumimoji="0" sz="26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Pts val="1200"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Корпоративных </a:t>
            </a:r>
            <a:b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</a:b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клиентов в облаке</a:t>
            </a: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40" name="Google Shape;386;p62">
            <a:extLst>
              <a:ext uri="{FF2B5EF4-FFF2-40B4-BE49-F238E27FC236}">
                <a16:creationId xmlns:a16="http://schemas.microsoft.com/office/drawing/2014/main" id="{8F48A733-85F8-4A1C-81DB-B7FDE56D2D48}"/>
              </a:ext>
            </a:extLst>
          </p:cNvPr>
          <p:cNvSpPr txBox="1"/>
          <p:nvPr/>
        </p:nvSpPr>
        <p:spPr>
          <a:xfrm>
            <a:off x="8923933" y="4087034"/>
            <a:ext cx="2477759" cy="13346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2700" marR="0" lvl="0" indent="0" algn="ctr" defTabSz="914400" rtl="0" eaLnBrk="1" fontAlgn="auto" latinLnBrk="0" hangingPunct="1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ClrTx/>
              <a:buSzPts val="2600"/>
              <a:buFontTx/>
              <a:buNone/>
              <a:tabLst/>
              <a:defRPr/>
            </a:pPr>
            <a:r>
              <a:rPr kumimoji="0" lang="ru-RU" sz="2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10+</a:t>
            </a:r>
            <a:endParaRPr kumimoji="0" sz="26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  <a:p>
            <a:pPr marL="12700" marR="1270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100"/>
              <a:buFontTx/>
              <a:buNone/>
              <a:tabLst/>
              <a:defRPr/>
            </a:pP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Сертификатов соответствия, в том числе по безопасности ISO 27001/17</a:t>
            </a: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/</a:t>
            </a:r>
            <a:r>
              <a:rPr kumimoji="0" lang="ru-RU" sz="1100" b="0" i="0" u="none" strike="noStrike" kern="1200" cap="none" spc="0" normalizeH="0" baseline="0" noProof="0">
                <a:ln>
                  <a:noFill/>
                </a:ln>
                <a:solidFill>
                  <a:srgbClr val="0E2A47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18, PCI DSS, ГОСТ, ФСТЭК, ФСБ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srgbClr val="0E2A47"/>
              </a:solidFill>
              <a:effectLst/>
              <a:uLnTx/>
              <a:uFillTx/>
              <a:latin typeface="Segoe UI"/>
              <a:ea typeface="Montserrat Medium"/>
              <a:cs typeface="Montserrat Medium"/>
              <a:sym typeface="Montserrat Medium"/>
            </a:endParaRPr>
          </a:p>
        </p:txBody>
      </p:sp>
    </p:spTree>
    <p:extLst>
      <p:ext uri="{BB962C8B-B14F-4D97-AF65-F5344CB8AC3E}">
        <p14:creationId xmlns:p14="http://schemas.microsoft.com/office/powerpoint/2010/main" val="2079942700"/>
      </p:ext>
    </p:extLst>
  </p:cSld>
  <p:clrMapOvr>
    <a:masterClrMapping/>
  </p:clrMapOvr>
  <p:extLst mod="1">
    <p:ext uri="{6950BFC3-D8DA-4A85-94F7-54DA5524770B}">
      <p188:commentRel xmlns:p188="http://schemas.microsoft.com/office/powerpoint/2018/8/main" xmlns="" r:id="rId3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8A84F2D4-2904-4487-B08D-513CEB2B6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914EF-483E-4136-8C01-BB527D4BF2F4}" type="slidenum">
              <a:rPr lang="ru-RU" smtClean="0"/>
              <a:t>3</a:t>
            </a:fld>
            <a:endParaRPr lang="ru-RU"/>
          </a:p>
        </p:txBody>
      </p: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9548A6C0-8362-4260-A81F-1C1059457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323" y="471524"/>
            <a:ext cx="11621353" cy="720582"/>
          </a:xfrm>
        </p:spPr>
        <p:txBody>
          <a:bodyPr/>
          <a:lstStyle/>
          <a:p>
            <a:r>
              <a:rPr lang="ru-RU" sz="3200" b="1" kern="0" dirty="0">
                <a:solidFill>
                  <a:srgbClr val="002060"/>
                </a:solidFill>
                <a:latin typeface="Segoe UI Semibold" panose="020B0702040204020203" pitchFamily="34" charset="0"/>
                <a:ea typeface="Montserrat SemiBold"/>
                <a:cs typeface="Segoe UI Semibold" panose="020B0702040204020203" pitchFamily="34" charset="0"/>
                <a:sym typeface="Montserrat SemiBold"/>
              </a:rPr>
              <a:t>Нам доверяют</a:t>
            </a:r>
            <a:endParaRPr lang="en-US" dirty="0"/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83D8A891-99D0-4C98-8CE5-D041FDF858A6}"/>
              </a:ext>
            </a:extLst>
          </p:cNvPr>
          <p:cNvSpPr/>
          <p:nvPr/>
        </p:nvSpPr>
        <p:spPr>
          <a:xfrm>
            <a:off x="339961" y="1544320"/>
            <a:ext cx="3845959" cy="4348480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6" name="Text 5">
            <a:extLst>
              <a:ext uri="{FF2B5EF4-FFF2-40B4-BE49-F238E27FC236}">
                <a16:creationId xmlns:a16="http://schemas.microsoft.com/office/drawing/2014/main" id="{87ADB6FE-302C-4D2C-8959-7E7368170BB8}"/>
              </a:ext>
            </a:extLst>
          </p:cNvPr>
          <p:cNvSpPr/>
          <p:nvPr/>
        </p:nvSpPr>
        <p:spPr>
          <a:xfrm>
            <a:off x="1090640" y="1902485"/>
            <a:ext cx="2669720" cy="3288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ru-RU" sz="2000" dirty="0">
                <a:solidFill>
                  <a:srgbClr val="0D2F6F"/>
                </a:solidFill>
                <a:cs typeface="Segoe UI Semibold"/>
              </a:rPr>
              <a:t>Сферы деятельности</a:t>
            </a:r>
            <a:endParaRPr lang="en-US" sz="2000" dirty="0">
              <a:cs typeface="Segoe UI Semibold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88C859-D55B-4AD6-8777-D4D99F88D354}"/>
              </a:ext>
            </a:extLst>
          </p:cNvPr>
          <p:cNvSpPr txBox="1"/>
          <p:nvPr/>
        </p:nvSpPr>
        <p:spPr>
          <a:xfrm>
            <a:off x="643811" y="2657346"/>
            <a:ext cx="3492500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Производство и промышленность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Ретейл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Логистика и транспорт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Медиа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Дистрибуция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Финансы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Медицина (коммерческая)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ИТ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Услуги и </a:t>
            </a:r>
            <a:r>
              <a:rPr lang="ru-RU" sz="1400"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аутсорс</a:t>
            </a:r>
            <a:endParaRPr lang="ru-RU" sz="1400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Строительство</a:t>
            </a:r>
          </a:p>
          <a:p>
            <a:pPr marL="360000" indent="-360000">
              <a:spcAft>
                <a:spcPts val="60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ВУЗы</a:t>
            </a:r>
            <a:endParaRPr lang="en-US" sz="1400" dirty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10" name="Google Shape;404;p63">
            <a:extLst>
              <a:ext uri="{FF2B5EF4-FFF2-40B4-BE49-F238E27FC236}">
                <a16:creationId xmlns:a16="http://schemas.microsoft.com/office/drawing/2014/main" id="{CA7D1019-5B7D-4C7C-81F3-CCA02C5F05A3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102090" y="1797865"/>
            <a:ext cx="538073" cy="5380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415;p63">
            <a:extLst>
              <a:ext uri="{FF2B5EF4-FFF2-40B4-BE49-F238E27FC236}">
                <a16:creationId xmlns:a16="http://schemas.microsoft.com/office/drawing/2014/main" id="{51A68D89-009C-4985-AC42-418179A54DCB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301024" y="4984822"/>
            <a:ext cx="2137839" cy="52679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419;p63">
            <a:extLst>
              <a:ext uri="{FF2B5EF4-FFF2-40B4-BE49-F238E27FC236}">
                <a16:creationId xmlns:a16="http://schemas.microsoft.com/office/drawing/2014/main" id="{59CA31E4-5311-432F-B270-A56AD405FE3B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842736" y="1976442"/>
            <a:ext cx="1700660" cy="231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BBC4760E-FACE-4052-A6DE-49AF192788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8738" y="5073621"/>
            <a:ext cx="996223" cy="349197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AFFE9BBD-C490-4626-89B3-964E2A3BE7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221082" y="3933408"/>
            <a:ext cx="1255384" cy="62919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3E1A8CA6-F2D2-485E-BDC2-D6CC23BB7EC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97871" y="1884096"/>
            <a:ext cx="2586965" cy="427557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E0733DBD-1276-4CDE-8C01-388AFB1FF7F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10864" y="2745764"/>
            <a:ext cx="974655" cy="483429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D51ABB66-1217-444A-9A13-D674DE4F084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11818" y="3860847"/>
            <a:ext cx="1470064" cy="532265"/>
          </a:xfrm>
          <a:prstGeom prst="rect">
            <a:avLst/>
          </a:prstGeom>
        </p:spPr>
      </p:pic>
      <p:pic>
        <p:nvPicPr>
          <p:cNvPr id="19" name="Picture 10" descr="Patriot">
            <a:extLst>
              <a:ext uri="{FF2B5EF4-FFF2-40B4-BE49-F238E27FC236}">
                <a16:creationId xmlns:a16="http://schemas.microsoft.com/office/drawing/2014/main" id="{0EBAF683-A5BE-4D3C-B188-467C076098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1024" y="2806522"/>
            <a:ext cx="1456741" cy="49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Папа Джонс в России — последние новости торговой сети | Retail.ru">
            <a:extLst>
              <a:ext uri="{FF2B5EF4-FFF2-40B4-BE49-F238E27FC236}">
                <a16:creationId xmlns:a16="http://schemas.microsoft.com/office/drawing/2014/main" id="{6FB1DCE7-0C2E-43B4-9FFD-51E53A349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297" y="3972349"/>
            <a:ext cx="1202058" cy="484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Google Shape;471;p68">
            <a:extLst>
              <a:ext uri="{FF2B5EF4-FFF2-40B4-BE49-F238E27FC236}">
                <a16:creationId xmlns:a16="http://schemas.microsoft.com/office/drawing/2014/main" id="{523489F5-9F1A-4A3E-A373-94400FA9443A}"/>
              </a:ext>
            </a:extLst>
          </p:cNvPr>
          <p:cNvPicPr preferRelativeResize="0">
            <a:picLocks noChangeAspect="1"/>
          </p:cNvPicPr>
          <p:nvPr/>
        </p:nvPicPr>
        <p:blipFill rotWithShape="1">
          <a:blip r:embed="rId14">
            <a:alphaModFix/>
          </a:blip>
          <a:srcRect t="29299" b="34249"/>
          <a:stretch/>
        </p:blipFill>
        <p:spPr>
          <a:xfrm>
            <a:off x="4597871" y="5032477"/>
            <a:ext cx="1467581" cy="33434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oogle Shape;476;p68">
            <a:extLst>
              <a:ext uri="{FF2B5EF4-FFF2-40B4-BE49-F238E27FC236}">
                <a16:creationId xmlns:a16="http://schemas.microsoft.com/office/drawing/2014/main" id="{A1DAC4CC-62A1-4D72-B6EE-09B737307037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15">
            <a:alphaModFix/>
          </a:blip>
          <a:stretch>
            <a:fillRect/>
          </a:stretch>
        </p:blipFill>
        <p:spPr>
          <a:xfrm>
            <a:off x="8301024" y="4054985"/>
            <a:ext cx="1500915" cy="437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469;p68">
            <a:extLst>
              <a:ext uri="{FF2B5EF4-FFF2-40B4-BE49-F238E27FC236}">
                <a16:creationId xmlns:a16="http://schemas.microsoft.com/office/drawing/2014/main" id="{0BFEFA00-8E44-4F01-AB19-DECF9203C853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16">
            <a:alphaModFix/>
          </a:blip>
          <a:stretch>
            <a:fillRect/>
          </a:stretch>
        </p:blipFill>
        <p:spPr>
          <a:xfrm>
            <a:off x="6304200" y="2865379"/>
            <a:ext cx="1470063" cy="36134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887CEFE8-4102-40E9-8D47-B9181933045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262123" y="2847995"/>
            <a:ext cx="1456740" cy="347152"/>
          </a:xfrm>
          <a:prstGeom prst="rect">
            <a:avLst/>
          </a:prstGeom>
        </p:spPr>
      </p:pic>
      <p:sp>
        <p:nvSpPr>
          <p:cNvPr id="27" name="Прямоугольник: скругленные углы 26">
            <a:extLst>
              <a:ext uri="{FF2B5EF4-FFF2-40B4-BE49-F238E27FC236}">
                <a16:creationId xmlns:a16="http://schemas.microsoft.com/office/drawing/2014/main" id="{3261326B-9A3E-4533-B5E8-A8258B1C683B}"/>
              </a:ext>
            </a:extLst>
          </p:cNvPr>
          <p:cNvSpPr/>
          <p:nvPr/>
        </p:nvSpPr>
        <p:spPr>
          <a:xfrm>
            <a:off x="643811" y="1896383"/>
            <a:ext cx="3296160" cy="334933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076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Rectangle 7">
            <a:extLst>
              <a:ext uri="{FF2B5EF4-FFF2-40B4-BE49-F238E27FC236}">
                <a16:creationId xmlns:a16="http://schemas.microsoft.com/office/drawing/2014/main" id="{16D9122C-ABDB-4E10-96CD-3753D5E0B2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01" y="898172"/>
            <a:ext cx="9418638" cy="64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080" tIns="36720" rIns="73080" bIns="36720">
            <a:spAutoFit/>
          </a:bodyPr>
          <a:lstStyle>
            <a:lvl1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1pPr>
            <a:lvl2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2pPr>
            <a:lvl3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3pPr>
            <a:lvl4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4pPr>
            <a:lvl5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9pPr>
          </a:lstStyle>
          <a:p>
            <a:pPr lvl="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defRPr/>
            </a:pPr>
            <a:r>
              <a:rPr lang="ru-RU" sz="4000">
                <a:solidFill>
                  <a:srgbClr val="FFFFFF"/>
                </a:solidFill>
                <a:latin typeface="Segoe UI Semibold"/>
              </a:rPr>
              <a:t>Площадки и платформы</a:t>
            </a:r>
            <a:endParaRPr kumimoji="0" sz="4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46D971-0B6B-87B0-98FF-8E988A1A1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5B397FE7-DA9F-3BF6-D96A-559C204B1A8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53563" y="0"/>
            <a:ext cx="8938437" cy="6427274"/>
          </a:xfrm>
          <a:prstGeom prst="rect">
            <a:avLst/>
          </a:prstGeom>
          <a:effectLst/>
        </p:spPr>
      </p:pic>
      <p:pic>
        <p:nvPicPr>
          <p:cNvPr id="732" name="Picture 731">
            <a:extLst>
              <a:ext uri="{FF2B5EF4-FFF2-40B4-BE49-F238E27FC236}">
                <a16:creationId xmlns:a16="http://schemas.microsoft.com/office/drawing/2014/main" id="{6B24CBB0-452C-FD2C-B8DC-AD32D8AACF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5300"/>
                    </a14:imgEffect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06313" y="-159780"/>
            <a:ext cx="8321121" cy="6766626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9A1CFA24-A815-3CB3-6FD1-21D82B2C9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0A863-1CBF-4C93-BDB9-A45FE7F28BAD}" type="slidenum">
              <a:rPr kumimoji="0" lang="ru-RU" sz="900" b="0" i="0" u="none" strike="noStrike" kern="1200" cap="none" spc="0" normalizeH="0" baseline="0" noProof="0" smtClean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ru-RU" sz="9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7F568300-173C-9073-997C-3DCE08F9C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370" y="137169"/>
            <a:ext cx="11621353" cy="1182547"/>
          </a:xfrm>
        </p:spPr>
        <p:txBody>
          <a:bodyPr/>
          <a:lstStyle/>
          <a:p>
            <a:r>
              <a:rPr lang="ru-RU">
                <a:solidFill>
                  <a:srgbClr val="002060"/>
                </a:solidFill>
                <a:cs typeface="Segoe UI" panose="020B0502040204020203" pitchFamily="34" charset="0"/>
              </a:rPr>
              <a:t>Дата-центры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CD829E0-9CE1-BB42-F130-33488A2F8F58}"/>
              </a:ext>
            </a:extLst>
          </p:cNvPr>
          <p:cNvSpPr txBox="1"/>
          <p:nvPr/>
        </p:nvSpPr>
        <p:spPr>
          <a:xfrm>
            <a:off x="312736" y="914792"/>
            <a:ext cx="2520496" cy="59093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Москва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РТК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-</a:t>
            </a: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ЦОД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IXcellerate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 (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Север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)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/>
              <a:ea typeface="+mn-ea"/>
              <a:cs typeface="Segoe UI Semilight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IXcellerate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 (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Юг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)</a:t>
            </a:r>
            <a:b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</a:b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Санкт-Петербург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Xelent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Екатеринбург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DataHouse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+mn-cs"/>
              </a:rPr>
              <a:t>Новосибирск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РТК-ЦОД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+mn-cs"/>
              </a:rPr>
              <a:t>Казахстан, Алматы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PS.KZ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/>
                <a:ea typeface="+mn-ea"/>
                <a:cs typeface="Segoe UI Semibold"/>
              </a:rPr>
              <a:t>Израиль, </a:t>
            </a:r>
            <a:r>
              <a:rPr kumimoji="0" lang="ru-RU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/>
                <a:ea typeface="+mn-ea"/>
                <a:cs typeface="Segoe UI Semibold"/>
              </a:rPr>
              <a:t>Нетания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bold"/>
              <a:ea typeface="+mn-ea"/>
              <a:cs typeface="Segoe UI Semibold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/>
                <a:ea typeface="+mn-ea"/>
                <a:cs typeface="Segoe UI Semilight"/>
              </a:rPr>
              <a:t>Cellcom</a:t>
            </a:r>
            <a:b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</a:b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+mn-cs"/>
            </a:endParaRPr>
          </a:p>
        </p:txBody>
      </p:sp>
      <p:pic>
        <p:nvPicPr>
          <p:cNvPr id="377" name="Google Shape;904;p73">
            <a:extLst>
              <a:ext uri="{FF2B5EF4-FFF2-40B4-BE49-F238E27FC236}">
                <a16:creationId xmlns:a16="http://schemas.microsoft.com/office/drawing/2014/main" id="{D5A6D67E-1E55-B639-33F7-821FE33782C9}"/>
              </a:ext>
            </a:extLst>
          </p:cNvPr>
          <p:cNvPicPr preferRelativeResize="0"/>
          <p:nvPr/>
        </p:nvPicPr>
        <p:blipFill rotWithShape="1">
          <a:blip r:embed="rId7">
            <a:alphaModFix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6182536" y="1279735"/>
            <a:ext cx="446600" cy="446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8" name="Google Shape;905;p73">
            <a:extLst>
              <a:ext uri="{FF2B5EF4-FFF2-40B4-BE49-F238E27FC236}">
                <a16:creationId xmlns:a16="http://schemas.microsoft.com/office/drawing/2014/main" id="{B3592FAB-924C-33F9-2D64-59D1DE8E18CD}"/>
              </a:ext>
            </a:extLst>
          </p:cNvPr>
          <p:cNvPicPr preferRelativeResize="0"/>
          <p:nvPr/>
        </p:nvPicPr>
        <p:blipFill rotWithShape="1">
          <a:blip r:embed="rId7">
            <a:alphaModFix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7903455" y="1424504"/>
            <a:ext cx="371025" cy="371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79" name="Google Shape;906;p73">
            <a:extLst>
              <a:ext uri="{FF2B5EF4-FFF2-40B4-BE49-F238E27FC236}">
                <a16:creationId xmlns:a16="http://schemas.microsoft.com/office/drawing/2014/main" id="{7CB46502-502C-9E21-526D-FCC0A962E45F}"/>
              </a:ext>
            </a:extLst>
          </p:cNvPr>
          <p:cNvPicPr preferRelativeResize="0"/>
          <p:nvPr/>
        </p:nvPicPr>
        <p:blipFill rotWithShape="1">
          <a:blip r:embed="rId7">
            <a:alphaModFix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7059857" y="1355310"/>
            <a:ext cx="387646" cy="371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0" name="Google Shape;907;p73">
            <a:extLst>
              <a:ext uri="{FF2B5EF4-FFF2-40B4-BE49-F238E27FC236}">
                <a16:creationId xmlns:a16="http://schemas.microsoft.com/office/drawing/2014/main" id="{E8D06527-376D-1F98-2B91-E04732FB95EC}"/>
              </a:ext>
            </a:extLst>
          </p:cNvPr>
          <p:cNvPicPr preferRelativeResize="0"/>
          <p:nvPr/>
        </p:nvPicPr>
        <p:blipFill rotWithShape="1">
          <a:blip r:embed="rId7">
            <a:alphaModFix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7621630" y="2073479"/>
            <a:ext cx="358025" cy="358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1" name="Google Shape;908;p73">
            <a:extLst>
              <a:ext uri="{FF2B5EF4-FFF2-40B4-BE49-F238E27FC236}">
                <a16:creationId xmlns:a16="http://schemas.microsoft.com/office/drawing/2014/main" id="{33CC2E28-71B7-343E-4074-6832CB4E5952}"/>
              </a:ext>
            </a:extLst>
          </p:cNvPr>
          <p:cNvPicPr preferRelativeResize="0"/>
          <p:nvPr/>
        </p:nvPicPr>
        <p:blipFill rotWithShape="1">
          <a:blip r:embed="rId7">
            <a:alphaModFix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5855747" y="1112427"/>
            <a:ext cx="446600" cy="446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904;p73">
            <a:extLst>
              <a:ext uri="{FF2B5EF4-FFF2-40B4-BE49-F238E27FC236}">
                <a16:creationId xmlns:a16="http://schemas.microsoft.com/office/drawing/2014/main" id="{25596E50-1022-40CD-AFF3-21DA85116812}"/>
              </a:ext>
            </a:extLst>
          </p:cNvPr>
          <p:cNvPicPr preferRelativeResize="0"/>
          <p:nvPr/>
        </p:nvPicPr>
        <p:blipFill rotWithShape="1">
          <a:blip r:embed="rId7">
            <a:alphaModFix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5955602" y="2560779"/>
            <a:ext cx="446600" cy="446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F29FF669-AF4D-4231-BB23-C26993F6EBEB}"/>
              </a:ext>
            </a:extLst>
          </p:cNvPr>
          <p:cNvSpPr/>
          <p:nvPr/>
        </p:nvSpPr>
        <p:spPr>
          <a:xfrm>
            <a:off x="5981108" y="1680113"/>
            <a:ext cx="110398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900" b="0" i="0" u="none" strike="noStrike" kern="1200" cap="none" spc="0" normalizeH="0" baseline="0" noProof="0">
                <a:ln>
                  <a:noFill/>
                </a:ln>
                <a:solidFill>
                  <a:srgbClr val="A20C33"/>
                </a:solidFill>
                <a:effectLst/>
                <a:uLnTx/>
                <a:uFillTx/>
                <a:latin typeface="Segoe UI"/>
                <a:ea typeface="Montserrat Medium"/>
                <a:cs typeface="Montserrat Medium"/>
                <a:sym typeface="Montserrat Medium"/>
              </a:rPr>
              <a:t>Москва x3</a:t>
            </a:r>
            <a:endParaRPr kumimoji="0" lang="ru-RU" sz="900" b="0" i="0" u="none" strike="noStrike" kern="1200" cap="none" spc="0" normalizeH="0" baseline="0" noProof="0">
              <a:ln>
                <a:noFill/>
              </a:ln>
              <a:solidFill>
                <a:srgbClr val="A20C33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2843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D098E9D-8EE5-42B9-B9F3-CAE82A4CE9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73"/>
          <a:stretch/>
        </p:blipFill>
        <p:spPr>
          <a:xfrm>
            <a:off x="7248128" y="1865959"/>
            <a:ext cx="4943872" cy="3802846"/>
          </a:xfrm>
          <a:prstGeom prst="rect">
            <a:avLst/>
          </a:prstGeom>
        </p:spPr>
      </p:pic>
      <p:sp>
        <p:nvSpPr>
          <p:cNvPr id="24" name="Прямоугольник: скругленные углы 23">
            <a:extLst>
              <a:ext uri="{FF2B5EF4-FFF2-40B4-BE49-F238E27FC236}">
                <a16:creationId xmlns:a16="http://schemas.microsoft.com/office/drawing/2014/main" id="{1710C6F7-F345-4985-B242-4DA3D88177AC}"/>
              </a:ext>
            </a:extLst>
          </p:cNvPr>
          <p:cNvSpPr/>
          <p:nvPr/>
        </p:nvSpPr>
        <p:spPr>
          <a:xfrm>
            <a:off x="386812" y="1974854"/>
            <a:ext cx="3858166" cy="989934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</a:t>
            </a:r>
          </a:p>
        </p:txBody>
      </p:sp>
      <p:sp>
        <p:nvSpPr>
          <p:cNvPr id="25" name="Прямоугольник: скругленные углы 24">
            <a:extLst>
              <a:ext uri="{FF2B5EF4-FFF2-40B4-BE49-F238E27FC236}">
                <a16:creationId xmlns:a16="http://schemas.microsoft.com/office/drawing/2014/main" id="{A886C14F-11E9-4B29-BF96-E11551AE2EA8}"/>
              </a:ext>
            </a:extLst>
          </p:cNvPr>
          <p:cNvSpPr/>
          <p:nvPr/>
        </p:nvSpPr>
        <p:spPr>
          <a:xfrm>
            <a:off x="4475654" y="3204085"/>
            <a:ext cx="3858166" cy="101792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</a:t>
            </a:r>
          </a:p>
        </p:txBody>
      </p:sp>
      <p:sp>
        <p:nvSpPr>
          <p:cNvPr id="15" name="Прямоугольник: скругленные углы 14">
            <a:extLst>
              <a:ext uri="{FF2B5EF4-FFF2-40B4-BE49-F238E27FC236}">
                <a16:creationId xmlns:a16="http://schemas.microsoft.com/office/drawing/2014/main" id="{0F9496D0-5EE0-4EF7-AEC2-45876A844977}"/>
              </a:ext>
            </a:extLst>
          </p:cNvPr>
          <p:cNvSpPr/>
          <p:nvPr/>
        </p:nvSpPr>
        <p:spPr>
          <a:xfrm>
            <a:off x="381865" y="3202369"/>
            <a:ext cx="3858166" cy="101792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</a:t>
            </a: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8544AC9-6643-4D3B-9F87-6A7721AE7DF1}"/>
              </a:ext>
            </a:extLst>
          </p:cNvPr>
          <p:cNvSpPr/>
          <p:nvPr/>
        </p:nvSpPr>
        <p:spPr>
          <a:xfrm>
            <a:off x="4463333" y="1963255"/>
            <a:ext cx="3858166" cy="1001532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</a:t>
            </a:r>
          </a:p>
        </p:txBody>
      </p:sp>
      <p:sp>
        <p:nvSpPr>
          <p:cNvPr id="9" name="Text 8">
            <a:extLst>
              <a:ext uri="{FF2B5EF4-FFF2-40B4-BE49-F238E27FC236}">
                <a16:creationId xmlns:a16="http://schemas.microsoft.com/office/drawing/2014/main" id="{8EC68EE9-E99B-4BE8-B65E-1C445FC26460}"/>
              </a:ext>
            </a:extLst>
          </p:cNvPr>
          <p:cNvSpPr/>
          <p:nvPr/>
        </p:nvSpPr>
        <p:spPr>
          <a:xfrm>
            <a:off x="1313617" y="2068152"/>
            <a:ext cx="2560604" cy="882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Питание</a:t>
            </a:r>
            <a:b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</a:br>
            <a:r>
              <a:rPr kumimoji="0" lang="ru-RU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вводы, ИБП, ДГУ, распределение по стойкам</a:t>
            </a:r>
          </a:p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</a:endParaRPr>
          </a:p>
        </p:txBody>
      </p:sp>
      <p:sp>
        <p:nvSpPr>
          <p:cNvPr id="10" name="Text 11">
            <a:extLst>
              <a:ext uri="{FF2B5EF4-FFF2-40B4-BE49-F238E27FC236}">
                <a16:creationId xmlns:a16="http://schemas.microsoft.com/office/drawing/2014/main" id="{C00D8B59-C517-45E7-8410-4B252B0A7118}"/>
              </a:ext>
            </a:extLst>
          </p:cNvPr>
          <p:cNvSpPr/>
          <p:nvPr/>
        </p:nvSpPr>
        <p:spPr>
          <a:xfrm>
            <a:off x="1313039" y="3321938"/>
            <a:ext cx="2692424" cy="919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Стойки и размещение: </a:t>
            </a:r>
            <a:b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</a:br>
            <a:r>
              <a:rPr kumimoji="0" lang="ru-RU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плотность, кабельная организация, сервисные работы</a:t>
            </a:r>
          </a:p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</a:endParaRPr>
          </a:p>
        </p:txBody>
      </p:sp>
      <p:sp>
        <p:nvSpPr>
          <p:cNvPr id="12" name="Text 17">
            <a:extLst>
              <a:ext uri="{FF2B5EF4-FFF2-40B4-BE49-F238E27FC236}">
                <a16:creationId xmlns:a16="http://schemas.microsoft.com/office/drawing/2014/main" id="{B9490D17-94F2-470B-AF45-7E46313BB6E7}"/>
              </a:ext>
            </a:extLst>
          </p:cNvPr>
          <p:cNvSpPr/>
          <p:nvPr/>
        </p:nvSpPr>
        <p:spPr>
          <a:xfrm>
            <a:off x="5360924" y="2209496"/>
            <a:ext cx="2873571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Охлаждение: </a:t>
            </a:r>
            <a:b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</a:br>
            <a:r>
              <a:rPr kumimoji="0" lang="ru-RU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температурные зоны, резервирование, контроль среды</a:t>
            </a:r>
          </a:p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</a:endParaRPr>
          </a:p>
        </p:txBody>
      </p:sp>
      <p:sp>
        <p:nvSpPr>
          <p:cNvPr id="13" name="Text 20">
            <a:extLst>
              <a:ext uri="{FF2B5EF4-FFF2-40B4-BE49-F238E27FC236}">
                <a16:creationId xmlns:a16="http://schemas.microsoft.com/office/drawing/2014/main" id="{9853C131-2BBD-4E2C-8DC0-4DC34745A75C}"/>
              </a:ext>
            </a:extLst>
          </p:cNvPr>
          <p:cNvSpPr/>
          <p:nvPr/>
        </p:nvSpPr>
        <p:spPr>
          <a:xfrm>
            <a:off x="5360924" y="3432979"/>
            <a:ext cx="2609711" cy="6025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Резервирование: </a:t>
            </a:r>
            <a:b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</a:br>
            <a:r>
              <a:rPr kumimoji="0" lang="ru-RU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без единой точки отказа там, где это критично</a:t>
            </a:r>
          </a:p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7A8CB9A-183C-40E4-B830-9444276B9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865" y="294482"/>
            <a:ext cx="11621353" cy="646106"/>
          </a:xfrm>
        </p:spPr>
        <p:txBody>
          <a:bodyPr/>
          <a:lstStyle/>
          <a:p>
            <a:r>
              <a:rPr lang="ru-RU" sz="2800" dirty="0">
                <a:solidFill>
                  <a:srgbClr val="002060"/>
                </a:solidFill>
              </a:rPr>
              <a:t>ЦОД как фундамент сервиса</a:t>
            </a:r>
            <a:br>
              <a:rPr lang="ru-RU" sz="2800" dirty="0">
                <a:solidFill>
                  <a:srgbClr val="002060"/>
                </a:solidFill>
              </a:rPr>
            </a:br>
            <a:endParaRPr lang="en-US" sz="2800" dirty="0"/>
          </a:p>
        </p:txBody>
      </p:sp>
      <p:sp>
        <p:nvSpPr>
          <p:cNvPr id="23" name="Прямоугольник 22">
            <a:extLst>
              <a:ext uri="{FF2B5EF4-FFF2-40B4-BE49-F238E27FC236}">
                <a16:creationId xmlns:a16="http://schemas.microsoft.com/office/drawing/2014/main" id="{5079B9F4-6FE5-4234-96B9-E1A391FBEB64}"/>
              </a:ext>
            </a:extLst>
          </p:cNvPr>
          <p:cNvSpPr/>
          <p:nvPr/>
        </p:nvSpPr>
        <p:spPr>
          <a:xfrm>
            <a:off x="381865" y="989534"/>
            <a:ext cx="100992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Физическая площадка определяет границы доступности, обслуживания и безопасности</a:t>
            </a:r>
          </a:p>
        </p:txBody>
      </p:sp>
      <p:sp>
        <p:nvSpPr>
          <p:cNvPr id="26" name="Прямоугольник: скругленные углы 25">
            <a:extLst>
              <a:ext uri="{FF2B5EF4-FFF2-40B4-BE49-F238E27FC236}">
                <a16:creationId xmlns:a16="http://schemas.microsoft.com/office/drawing/2014/main" id="{BEF3D8B0-738B-4EB2-8979-B427DD04C509}"/>
              </a:ext>
            </a:extLst>
          </p:cNvPr>
          <p:cNvSpPr/>
          <p:nvPr/>
        </p:nvSpPr>
        <p:spPr>
          <a:xfrm>
            <a:off x="381865" y="4437645"/>
            <a:ext cx="3858166" cy="101792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</a:t>
            </a:r>
          </a:p>
        </p:txBody>
      </p:sp>
      <p:sp>
        <p:nvSpPr>
          <p:cNvPr id="27" name="Прямоугольник: скругленные углы 26">
            <a:extLst>
              <a:ext uri="{FF2B5EF4-FFF2-40B4-BE49-F238E27FC236}">
                <a16:creationId xmlns:a16="http://schemas.microsoft.com/office/drawing/2014/main" id="{35636CA5-398B-4C08-9770-5924F2178EEA}"/>
              </a:ext>
            </a:extLst>
          </p:cNvPr>
          <p:cNvSpPr/>
          <p:nvPr/>
        </p:nvSpPr>
        <p:spPr>
          <a:xfrm>
            <a:off x="4469906" y="4444915"/>
            <a:ext cx="3858166" cy="101792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</a:t>
            </a:r>
          </a:p>
        </p:txBody>
      </p:sp>
      <p:sp>
        <p:nvSpPr>
          <p:cNvPr id="14" name="Text 23">
            <a:extLst>
              <a:ext uri="{FF2B5EF4-FFF2-40B4-BE49-F238E27FC236}">
                <a16:creationId xmlns:a16="http://schemas.microsoft.com/office/drawing/2014/main" id="{E6AECC8F-BE8E-492D-9776-E48684081FC4}"/>
              </a:ext>
            </a:extLst>
          </p:cNvPr>
          <p:cNvSpPr/>
          <p:nvPr/>
        </p:nvSpPr>
        <p:spPr>
          <a:xfrm>
            <a:off x="5360924" y="4231924"/>
            <a:ext cx="2505491" cy="1593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Эксплуатация площадки:</a:t>
            </a:r>
            <a:r>
              <a:rPr kumimoji="0" lang="ru-RU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 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регламенты, доступ инженеров, контроль работ</a:t>
            </a:r>
          </a:p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</a:endParaRPr>
          </a:p>
        </p:txBody>
      </p:sp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D8E0CC03-DCC4-4A31-8305-2BF4E93575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7458" y="3421740"/>
            <a:ext cx="500374" cy="499958"/>
          </a:xfrm>
          <a:prstGeom prst="rect">
            <a:avLst/>
          </a:prstGeom>
        </p:spPr>
      </p:pic>
      <p:sp>
        <p:nvSpPr>
          <p:cNvPr id="11" name="Text 14">
            <a:extLst>
              <a:ext uri="{FF2B5EF4-FFF2-40B4-BE49-F238E27FC236}">
                <a16:creationId xmlns:a16="http://schemas.microsoft.com/office/drawing/2014/main" id="{42729058-6C7C-4F5C-98AA-3EF07BE65ADB}"/>
              </a:ext>
            </a:extLst>
          </p:cNvPr>
          <p:cNvSpPr/>
          <p:nvPr/>
        </p:nvSpPr>
        <p:spPr>
          <a:xfrm>
            <a:off x="1313039" y="4535538"/>
            <a:ext cx="2522204" cy="954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Физическая безопасность: </a:t>
            </a:r>
            <a:b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</a:b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ea typeface="Arial" pitchFamily="34" charset="-122"/>
                <a:cs typeface="Arial" pitchFamily="34" charset="-120"/>
              </a:rPr>
              <a:t>доступы, периметр, журналы, зоны ответственности</a:t>
            </a:r>
          </a:p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</a:endParaRPr>
          </a:p>
        </p:txBody>
      </p:sp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CE276327-6165-40A8-ACC4-1186F2CE9A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4101" y="4625535"/>
            <a:ext cx="499958" cy="499958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22A13A70-267F-4C8B-A072-F4BE23E208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13197" y="2151943"/>
            <a:ext cx="529372" cy="529372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86001CA3-83AA-4F8E-B1A1-5E183B54CBD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57234" y="2209496"/>
            <a:ext cx="508657" cy="508657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6FE91258-3543-420F-8392-8CE7C17BC60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635167" y="3478463"/>
            <a:ext cx="465738" cy="465738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561C149B-8F6F-476D-9DAF-B5F44FA10A1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653942" y="4670262"/>
            <a:ext cx="515276" cy="515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540435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15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Равнобедренный треугольник 25">
            <a:extLst>
              <a:ext uri="{FF2B5EF4-FFF2-40B4-BE49-F238E27FC236}">
                <a16:creationId xmlns:a16="http://schemas.microsoft.com/office/drawing/2014/main" id="{103560D9-BF80-4C40-AB96-95861B707C6F}"/>
              </a:ext>
            </a:extLst>
          </p:cNvPr>
          <p:cNvSpPr/>
          <p:nvPr/>
        </p:nvSpPr>
        <p:spPr>
          <a:xfrm rot="10335683">
            <a:off x="2438434" y="2968054"/>
            <a:ext cx="4795000" cy="1947810"/>
          </a:xfrm>
          <a:prstGeom prst="triangle">
            <a:avLst>
              <a:gd name="adj" fmla="val 56601"/>
            </a:avLst>
          </a:prstGeom>
          <a:solidFill>
            <a:srgbClr val="E7EB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9F2BE984-5357-422A-9D9E-93DAD03510BE}"/>
              </a:ext>
            </a:extLst>
          </p:cNvPr>
          <p:cNvCxnSpPr>
            <a:cxnSpLocks/>
          </p:cNvCxnSpPr>
          <p:nvPr/>
        </p:nvCxnSpPr>
        <p:spPr>
          <a:xfrm flipV="1">
            <a:off x="5247244" y="2754035"/>
            <a:ext cx="2095496" cy="2593891"/>
          </a:xfrm>
          <a:prstGeom prst="line">
            <a:avLst/>
          </a:prstGeom>
          <a:ln w="38100" cmpd="dbl">
            <a:solidFill>
              <a:schemeClr val="accent1"/>
            </a:solidFill>
            <a:prstDash val="sys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Прямая соединительная линия 17">
            <a:extLst>
              <a:ext uri="{FF2B5EF4-FFF2-40B4-BE49-F238E27FC236}">
                <a16:creationId xmlns:a16="http://schemas.microsoft.com/office/drawing/2014/main" id="{914C9C68-8D00-4499-AEE9-51C47470B603}"/>
              </a:ext>
            </a:extLst>
          </p:cNvPr>
          <p:cNvCxnSpPr>
            <a:cxnSpLocks/>
          </p:cNvCxnSpPr>
          <p:nvPr/>
        </p:nvCxnSpPr>
        <p:spPr>
          <a:xfrm flipH="1" flipV="1">
            <a:off x="2082800" y="3429000"/>
            <a:ext cx="2214880" cy="1918926"/>
          </a:xfrm>
          <a:prstGeom prst="line">
            <a:avLst/>
          </a:prstGeom>
          <a:ln w="38100" cmpd="dbl">
            <a:solidFill>
              <a:schemeClr val="accent1"/>
            </a:solidFill>
            <a:prstDash val="sys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9971025C-3878-4C10-B367-5E698284A67C}"/>
              </a:ext>
            </a:extLst>
          </p:cNvPr>
          <p:cNvCxnSpPr>
            <a:cxnSpLocks/>
          </p:cNvCxnSpPr>
          <p:nvPr/>
        </p:nvCxnSpPr>
        <p:spPr>
          <a:xfrm flipV="1">
            <a:off x="2354520" y="2512026"/>
            <a:ext cx="4064135" cy="554876"/>
          </a:xfrm>
          <a:prstGeom prst="line">
            <a:avLst/>
          </a:prstGeom>
          <a:ln w="38100" cmpd="dbl">
            <a:solidFill>
              <a:schemeClr val="accent1"/>
            </a:solidFill>
            <a:prstDash val="sys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9106ADA-94C6-49F7-9FEC-3CD3905D8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7050" y="1835308"/>
            <a:ext cx="1735599" cy="1231594"/>
          </a:xfrm>
          <a:prstGeom prst="rect">
            <a:avLst/>
          </a:prstGeom>
          <a:effectLst>
            <a:outerShdw blurRad="457200" dist="241300" dir="2700000" algn="tl" rotWithShape="0">
              <a:prstClr val="black">
                <a:alpha val="10000"/>
              </a:prstClr>
            </a:outerShdw>
          </a:effectLst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F81BFFB1-68F6-4A27-819D-BA7B77DB7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t>7</a:t>
            </a:fld>
            <a:endParaRPr lang="ru-RU"/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9936A266-9E69-4337-B8B8-9C756C48E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19"/>
            <a:ext cx="11621353" cy="701185"/>
          </a:xfrm>
        </p:spPr>
        <p:txBody>
          <a:bodyPr/>
          <a:lstStyle/>
          <a:p>
            <a:r>
              <a:rPr lang="ru-RU" dirty="0">
                <a:solidFill>
                  <a:srgbClr val="002060"/>
                </a:solidFill>
              </a:rPr>
              <a:t>Сеть Москва (</a:t>
            </a:r>
            <a:r>
              <a:rPr lang="en-US" dirty="0">
                <a:solidFill>
                  <a:srgbClr val="002060"/>
                </a:solidFill>
              </a:rPr>
              <a:t>Huawei, Cisco, FortiGate)</a:t>
            </a:r>
            <a:br>
              <a:rPr lang="en-US" dirty="0">
                <a:solidFill>
                  <a:srgbClr val="002060"/>
                </a:solidFill>
              </a:rPr>
            </a:br>
            <a:endParaRPr lang="en-US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3C0E099-7190-4808-A9F5-BDFD6941D1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291" y="2630078"/>
            <a:ext cx="1750820" cy="1242395"/>
          </a:xfrm>
          <a:prstGeom prst="rect">
            <a:avLst/>
          </a:prstGeom>
          <a:effectLst>
            <a:outerShdw blurRad="457200" dist="241300" dir="27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DA422DB-1E48-4F2A-8E68-F85989959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763" y="4571830"/>
            <a:ext cx="1625478" cy="1153451"/>
          </a:xfrm>
          <a:prstGeom prst="rect">
            <a:avLst/>
          </a:prstGeom>
          <a:effectLst>
            <a:outerShdw blurRad="457200" dist="241300" dir="2700000" algn="tl" rotWithShape="0">
              <a:prstClr val="black">
                <a:alpha val="10000"/>
              </a:prstClr>
            </a:outerShdw>
          </a:effectLst>
        </p:spPr>
      </p:pic>
      <p:sp>
        <p:nvSpPr>
          <p:cNvPr id="9" name="Текст 1">
            <a:extLst>
              <a:ext uri="{FF2B5EF4-FFF2-40B4-BE49-F238E27FC236}">
                <a16:creationId xmlns:a16="http://schemas.microsoft.com/office/drawing/2014/main" id="{4C61F823-F2AA-4E42-AFE8-24159079EC3C}"/>
              </a:ext>
            </a:extLst>
          </p:cNvPr>
          <p:cNvSpPr txBox="1">
            <a:spLocks/>
          </p:cNvSpPr>
          <p:nvPr/>
        </p:nvSpPr>
        <p:spPr>
          <a:xfrm>
            <a:off x="3888113" y="3429000"/>
            <a:ext cx="1879194" cy="36209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40 – 100 Гбит</a:t>
            </a: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42C52470-9FB6-4079-9A9E-C628B79ECE67}"/>
              </a:ext>
            </a:extLst>
          </p:cNvPr>
          <p:cNvSpPr/>
          <p:nvPr/>
        </p:nvSpPr>
        <p:spPr>
          <a:xfrm>
            <a:off x="8987382" y="0"/>
            <a:ext cx="3204618" cy="600487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Текст 1">
            <a:extLst>
              <a:ext uri="{FF2B5EF4-FFF2-40B4-BE49-F238E27FC236}">
                <a16:creationId xmlns:a16="http://schemas.microsoft.com/office/drawing/2014/main" id="{C8E64393-CFB9-4B62-8EA5-3CDEAA79805D}"/>
              </a:ext>
            </a:extLst>
          </p:cNvPr>
          <p:cNvSpPr txBox="1">
            <a:spLocks/>
          </p:cNvSpPr>
          <p:nvPr/>
        </p:nvSpPr>
        <p:spPr>
          <a:xfrm>
            <a:off x="1156203" y="3186991"/>
            <a:ext cx="1376464" cy="36209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203C74"/>
                </a:solidFill>
              </a:rPr>
              <a:t>IX </a:t>
            </a:r>
            <a:r>
              <a:rPr lang="ru-RU" dirty="0">
                <a:solidFill>
                  <a:srgbClr val="203C74"/>
                </a:solidFill>
              </a:rPr>
              <a:t>Север</a:t>
            </a:r>
          </a:p>
        </p:txBody>
      </p:sp>
      <p:sp>
        <p:nvSpPr>
          <p:cNvPr id="13" name="Текст 1">
            <a:extLst>
              <a:ext uri="{FF2B5EF4-FFF2-40B4-BE49-F238E27FC236}">
                <a16:creationId xmlns:a16="http://schemas.microsoft.com/office/drawing/2014/main" id="{6D8AAB9F-A19D-44D7-A1C1-A5D1420255B3}"/>
              </a:ext>
            </a:extLst>
          </p:cNvPr>
          <p:cNvSpPr txBox="1">
            <a:spLocks/>
          </p:cNvSpPr>
          <p:nvPr/>
        </p:nvSpPr>
        <p:spPr>
          <a:xfrm>
            <a:off x="6418655" y="2222605"/>
            <a:ext cx="1376464" cy="578842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ru-RU" dirty="0" err="1">
                <a:solidFill>
                  <a:srgbClr val="203C74"/>
                </a:solidFill>
              </a:rPr>
              <a:t>Даталайн</a:t>
            </a:r>
            <a:r>
              <a:rPr lang="ru-RU" dirty="0">
                <a:solidFill>
                  <a:srgbClr val="203C74"/>
                </a:solidFill>
              </a:rPr>
              <a:t> </a:t>
            </a:r>
            <a:r>
              <a:rPr lang="en-US" dirty="0">
                <a:solidFill>
                  <a:srgbClr val="203C74"/>
                </a:solidFill>
              </a:rPr>
              <a:t>OST</a:t>
            </a:r>
            <a:endParaRPr lang="ru-RU" dirty="0">
              <a:solidFill>
                <a:srgbClr val="203C74"/>
              </a:solidFill>
            </a:endParaRPr>
          </a:p>
        </p:txBody>
      </p:sp>
      <p:sp>
        <p:nvSpPr>
          <p:cNvPr id="14" name="Текст 1">
            <a:extLst>
              <a:ext uri="{FF2B5EF4-FFF2-40B4-BE49-F238E27FC236}">
                <a16:creationId xmlns:a16="http://schemas.microsoft.com/office/drawing/2014/main" id="{7ED54312-1575-4C99-B2EA-D67A31B7E61F}"/>
              </a:ext>
            </a:extLst>
          </p:cNvPr>
          <p:cNvSpPr txBox="1">
            <a:spLocks/>
          </p:cNvSpPr>
          <p:nvPr/>
        </p:nvSpPr>
        <p:spPr>
          <a:xfrm>
            <a:off x="4070270" y="5039458"/>
            <a:ext cx="1376464" cy="36209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solidFill>
                  <a:srgbClr val="203C74"/>
                </a:solidFill>
              </a:rPr>
              <a:t>IX </a:t>
            </a:r>
            <a:r>
              <a:rPr lang="ru-RU" dirty="0">
                <a:solidFill>
                  <a:srgbClr val="203C74"/>
                </a:solidFill>
              </a:rPr>
              <a:t>Юг</a:t>
            </a:r>
          </a:p>
        </p:txBody>
      </p:sp>
      <p:sp>
        <p:nvSpPr>
          <p:cNvPr id="23" name="Прямоугольник: скругленные углы 22">
            <a:extLst>
              <a:ext uri="{FF2B5EF4-FFF2-40B4-BE49-F238E27FC236}">
                <a16:creationId xmlns:a16="http://schemas.microsoft.com/office/drawing/2014/main" id="{D19CBE12-8555-44BA-B549-B61FE1805CC1}"/>
              </a:ext>
            </a:extLst>
          </p:cNvPr>
          <p:cNvSpPr/>
          <p:nvPr/>
        </p:nvSpPr>
        <p:spPr>
          <a:xfrm>
            <a:off x="3906527" y="3447551"/>
            <a:ext cx="1703742" cy="362098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066E67AF-86C0-4DA5-9AD7-25F45E043A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r="20221"/>
          <a:stretch/>
        </p:blipFill>
        <p:spPr>
          <a:xfrm>
            <a:off x="8170210" y="666432"/>
            <a:ext cx="4021790" cy="504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282882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5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4BD3A50E-A053-4B43-9E79-F60981492777}"/>
              </a:ext>
            </a:extLst>
          </p:cNvPr>
          <p:cNvSpPr/>
          <p:nvPr/>
        </p:nvSpPr>
        <p:spPr>
          <a:xfrm>
            <a:off x="0" y="6086474"/>
            <a:ext cx="12192000" cy="212827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Прямоугольник: скругленные углы 3">
            <a:extLst>
              <a:ext uri="{FF2B5EF4-FFF2-40B4-BE49-F238E27FC236}">
                <a16:creationId xmlns:a16="http://schemas.microsoft.com/office/drawing/2014/main" id="{650228F7-698A-40E7-83A8-D50C515F3FC3}"/>
              </a:ext>
            </a:extLst>
          </p:cNvPr>
          <p:cNvSpPr/>
          <p:nvPr/>
        </p:nvSpPr>
        <p:spPr>
          <a:xfrm>
            <a:off x="333374" y="1410858"/>
            <a:ext cx="5648325" cy="61300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Заголовок 4">
            <a:extLst>
              <a:ext uri="{FF2B5EF4-FFF2-40B4-BE49-F238E27FC236}">
                <a16:creationId xmlns:a16="http://schemas.microsoft.com/office/drawing/2014/main" id="{7B176461-6CBC-486C-97B2-2EAD3AB02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249736"/>
            <a:ext cx="11621353" cy="710171"/>
          </a:xfrm>
        </p:spPr>
        <p:txBody>
          <a:bodyPr/>
          <a:lstStyle/>
          <a:p>
            <a:r>
              <a:rPr lang="ru-RU">
                <a:solidFill>
                  <a:srgbClr val="002060"/>
                </a:solidFill>
              </a:rPr>
              <a:t>Портфель услуг</a:t>
            </a:r>
          </a:p>
        </p:txBody>
      </p:sp>
      <p:sp>
        <p:nvSpPr>
          <p:cNvPr id="2" name="Текст 1">
            <a:extLst>
              <a:ext uri="{FF2B5EF4-FFF2-40B4-BE49-F238E27FC236}">
                <a16:creationId xmlns:a16="http://schemas.microsoft.com/office/drawing/2014/main" id="{75E94622-1D6F-4A9B-B3B6-81045A4BAA2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4293" y="1551205"/>
            <a:ext cx="4489955" cy="362098"/>
          </a:xfrm>
        </p:spPr>
        <p:txBody>
          <a:bodyPr lIns="91440" tIns="45720" rIns="91440" bIns="45720" anchor="t"/>
          <a:lstStyle/>
          <a:p>
            <a:r>
              <a:rPr lang="ru-RU">
                <a:solidFill>
                  <a:srgbClr val="002060"/>
                </a:solidFill>
              </a:rPr>
              <a:t>Платформы</a:t>
            </a:r>
            <a:r>
              <a:rPr lang="en-US">
                <a:solidFill>
                  <a:srgbClr val="002060"/>
                </a:solidFill>
              </a:rPr>
              <a:t>      </a:t>
            </a:r>
            <a:r>
              <a:rPr lang="ru-RU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vCloud</a:t>
            </a:r>
            <a:r>
              <a:rPr lang="en-US">
                <a:solidFill>
                  <a:srgbClr val="002060"/>
                </a:solidFill>
              </a:rPr>
              <a:t>    OpenStack    </a:t>
            </a:r>
            <a:r>
              <a:rPr lang="ru-RU">
                <a:solidFill>
                  <a:srgbClr val="002060"/>
                </a:solidFill>
              </a:rPr>
              <a:t> Лайт</a:t>
            </a:r>
          </a:p>
        </p:txBody>
      </p:sp>
      <p:sp>
        <p:nvSpPr>
          <p:cNvPr id="11" name="Текст 10">
            <a:extLst>
              <a:ext uri="{FF2B5EF4-FFF2-40B4-BE49-F238E27FC236}">
                <a16:creationId xmlns:a16="http://schemas.microsoft.com/office/drawing/2014/main" id="{4C88720E-1583-4A66-975E-C224216B2A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9290" y="2063396"/>
            <a:ext cx="5294500" cy="1365604"/>
          </a:xfrm>
        </p:spPr>
        <p:txBody>
          <a:bodyPr lIns="91440" tIns="45720" rIns="91440" bIns="45720" numCol="2" anchor="t"/>
          <a:lstStyle/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IaaS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публичная и частная инфраструктура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частное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Облако (</a:t>
            </a: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приватные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кластеры)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облачное хранилище S3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, резервное копирование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 err="1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/>
                <a:cs typeface="Segoe UI Semibold"/>
              </a:rPr>
              <a:t>DRaaS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/>
                <a:cs typeface="Segoe UI Semibold"/>
              </a:rPr>
              <a:t>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аварийное восстановление</a:t>
            </a: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latin typeface="Segoe UI Semibold"/>
              <a:cs typeface="Segoe UI Semibold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аренда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/>
                <a:cs typeface="Segoe UI Semibold"/>
              </a:rPr>
              <a:t>лицензий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 err="1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импортозамещенный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 сегмент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/>
                <a:cs typeface="Segoe UI Semibold"/>
              </a:rPr>
              <a:t>(ФСТЭК)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личный кабинет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, биллинг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защищенные контуры,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/>
                <a:cs typeface="Segoe UI Semibold"/>
              </a:rPr>
              <a:t>152-ФЗ (УЗ-1/УЗ-2)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BB6F8D-6526-4367-89EB-A6A38293C0BF}"/>
              </a:ext>
            </a:extLst>
          </p:cNvPr>
          <p:cNvSpPr txBox="1"/>
          <p:nvPr/>
        </p:nvSpPr>
        <p:spPr>
          <a:xfrm>
            <a:off x="235685" y="852215"/>
            <a:ext cx="31440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37" indent="-285737" defTabSz="914354">
              <a:buFont typeface="Aptos" panose="020B0004020202020204" pitchFamily="34" charset="0"/>
              <a:buChar char="↘"/>
              <a:defRPr/>
            </a:pPr>
            <a:r>
              <a:rPr lang="ru-RU">
                <a:solidFill>
                  <a:srgbClr val="00206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Основные направления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E321ADF6-BA73-4690-9555-688C4C57F527}"/>
              </a:ext>
            </a:extLst>
          </p:cNvPr>
          <p:cNvSpPr/>
          <p:nvPr/>
        </p:nvSpPr>
        <p:spPr>
          <a:xfrm>
            <a:off x="4159352" y="1556000"/>
            <a:ext cx="711228" cy="311909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Прямоугольник: скругленные углы 16">
            <a:extLst>
              <a:ext uri="{FF2B5EF4-FFF2-40B4-BE49-F238E27FC236}">
                <a16:creationId xmlns:a16="http://schemas.microsoft.com/office/drawing/2014/main" id="{3275AC41-0E6D-4103-9D01-EFB5A355E50C}"/>
              </a:ext>
            </a:extLst>
          </p:cNvPr>
          <p:cNvSpPr/>
          <p:nvPr/>
        </p:nvSpPr>
        <p:spPr>
          <a:xfrm>
            <a:off x="2018877" y="1549499"/>
            <a:ext cx="844896" cy="311909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Прямоугольник: скругленные углы 28">
            <a:extLst>
              <a:ext uri="{FF2B5EF4-FFF2-40B4-BE49-F238E27FC236}">
                <a16:creationId xmlns:a16="http://schemas.microsoft.com/office/drawing/2014/main" id="{E313C48D-5277-4163-90DF-6176DD260170}"/>
              </a:ext>
            </a:extLst>
          </p:cNvPr>
          <p:cNvSpPr/>
          <p:nvPr/>
        </p:nvSpPr>
        <p:spPr>
          <a:xfrm>
            <a:off x="2905920" y="1551205"/>
            <a:ext cx="1211285" cy="311909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2FDFE6EB-F6A2-45A9-9152-C3D550305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78595" y="1497245"/>
            <a:ext cx="428758" cy="428758"/>
          </a:xfrm>
          <a:prstGeom prst="rect">
            <a:avLst/>
          </a:prstGeom>
        </p:spPr>
      </p:pic>
      <p:sp>
        <p:nvSpPr>
          <p:cNvPr id="31" name="Прямоугольник: скругленные углы 30">
            <a:extLst>
              <a:ext uri="{FF2B5EF4-FFF2-40B4-BE49-F238E27FC236}">
                <a16:creationId xmlns:a16="http://schemas.microsoft.com/office/drawing/2014/main" id="{7A317962-2578-4194-BB67-E832FA7BC808}"/>
              </a:ext>
            </a:extLst>
          </p:cNvPr>
          <p:cNvSpPr/>
          <p:nvPr/>
        </p:nvSpPr>
        <p:spPr>
          <a:xfrm>
            <a:off x="6210303" y="1410858"/>
            <a:ext cx="5648325" cy="61300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Текст 1">
            <a:extLst>
              <a:ext uri="{FF2B5EF4-FFF2-40B4-BE49-F238E27FC236}">
                <a16:creationId xmlns:a16="http://schemas.microsoft.com/office/drawing/2014/main" id="{4FF8E55D-85CB-4B35-998B-048EB09C38FC}"/>
              </a:ext>
            </a:extLst>
          </p:cNvPr>
          <p:cNvSpPr txBox="1">
            <a:spLocks/>
          </p:cNvSpPr>
          <p:nvPr/>
        </p:nvSpPr>
        <p:spPr>
          <a:xfrm>
            <a:off x="6391223" y="1551205"/>
            <a:ext cx="4286920" cy="36209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>
                <a:solidFill>
                  <a:srgbClr val="002060"/>
                </a:solidFill>
              </a:rPr>
              <a:t>Выделенные ресурсы</a:t>
            </a:r>
          </a:p>
        </p:txBody>
      </p:sp>
      <p:sp>
        <p:nvSpPr>
          <p:cNvPr id="33" name="Текст 10">
            <a:extLst>
              <a:ext uri="{FF2B5EF4-FFF2-40B4-BE49-F238E27FC236}">
                <a16:creationId xmlns:a16="http://schemas.microsoft.com/office/drawing/2014/main" id="{FF87EDB0-B7A1-4E05-8C57-8118198D16E6}"/>
              </a:ext>
            </a:extLst>
          </p:cNvPr>
          <p:cNvSpPr txBox="1">
            <a:spLocks/>
          </p:cNvSpPr>
          <p:nvPr/>
        </p:nvSpPr>
        <p:spPr>
          <a:xfrm>
            <a:off x="6364448" y="2074282"/>
            <a:ext cx="5316271" cy="1354718"/>
          </a:xfrm>
          <a:prstGeom prst="rect">
            <a:avLst/>
          </a:prstGeom>
        </p:spPr>
        <p:txBody>
          <a:bodyPr lIns="91440" tIns="45720" rIns="91440" bIns="45720" numCol="2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аренда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 оборудования/мощностей 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серверы/услуги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по облачной модели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GPU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инф-ра для </a:t>
            </a: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AI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ru-RU" sz="1200" b="1">
              <a:solidFill>
                <a:schemeClr val="tx1">
                  <a:lumMod val="75000"/>
                  <a:lumOff val="25000"/>
                </a:schemeClr>
              </a:solidFill>
              <a:latin typeface="Segoe UI"/>
              <a:cs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ru-RU" sz="1200" b="1">
              <a:solidFill>
                <a:schemeClr val="tx1">
                  <a:lumMod val="75000"/>
                  <a:lumOff val="25000"/>
                </a:schemeClr>
              </a:solidFill>
              <a:latin typeface="Segoe UI"/>
              <a:cs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собственное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серверное оборудование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размещение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оборудования в дата-центре</a:t>
            </a:r>
            <a:endParaRPr lang="ru-RU"/>
          </a:p>
        </p:txBody>
      </p:sp>
      <p:sp>
        <p:nvSpPr>
          <p:cNvPr id="35" name="Прямоугольник: скругленные углы 34">
            <a:extLst>
              <a:ext uri="{FF2B5EF4-FFF2-40B4-BE49-F238E27FC236}">
                <a16:creationId xmlns:a16="http://schemas.microsoft.com/office/drawing/2014/main" id="{48A60B81-B03D-4EA0-988E-A3E2AD514F96}"/>
              </a:ext>
            </a:extLst>
          </p:cNvPr>
          <p:cNvSpPr/>
          <p:nvPr/>
        </p:nvSpPr>
        <p:spPr>
          <a:xfrm>
            <a:off x="333374" y="3830208"/>
            <a:ext cx="5648325" cy="61300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Текст 1">
            <a:extLst>
              <a:ext uri="{FF2B5EF4-FFF2-40B4-BE49-F238E27FC236}">
                <a16:creationId xmlns:a16="http://schemas.microsoft.com/office/drawing/2014/main" id="{F051F13F-C87B-4495-A25D-0931BBAB8FA1}"/>
              </a:ext>
            </a:extLst>
          </p:cNvPr>
          <p:cNvSpPr txBox="1">
            <a:spLocks/>
          </p:cNvSpPr>
          <p:nvPr/>
        </p:nvSpPr>
        <p:spPr>
          <a:xfrm>
            <a:off x="514294" y="3970555"/>
            <a:ext cx="4286920" cy="36209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>
                <a:solidFill>
                  <a:srgbClr val="002060"/>
                </a:solidFill>
              </a:rPr>
              <a:t>Сервисы</a:t>
            </a:r>
            <a:r>
              <a:rPr lang="en-US">
                <a:solidFill>
                  <a:srgbClr val="002060"/>
                </a:solidFill>
              </a:rPr>
              <a:t>   </a:t>
            </a:r>
            <a:r>
              <a:rPr lang="ru-RU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 SaaS      PaaS</a:t>
            </a:r>
            <a:endParaRPr lang="ru-RU">
              <a:solidFill>
                <a:srgbClr val="002060"/>
              </a:solidFill>
            </a:endParaRPr>
          </a:p>
        </p:txBody>
      </p:sp>
      <p:sp>
        <p:nvSpPr>
          <p:cNvPr id="37" name="Текст 10">
            <a:extLst>
              <a:ext uri="{FF2B5EF4-FFF2-40B4-BE49-F238E27FC236}">
                <a16:creationId xmlns:a16="http://schemas.microsoft.com/office/drawing/2014/main" id="{6DAEB3C7-941A-4251-9276-080F4EAE8E07}"/>
              </a:ext>
            </a:extLst>
          </p:cNvPr>
          <p:cNvSpPr txBox="1">
            <a:spLocks/>
          </p:cNvSpPr>
          <p:nvPr/>
        </p:nvSpPr>
        <p:spPr>
          <a:xfrm>
            <a:off x="487519" y="4515403"/>
            <a:ext cx="5316271" cy="1354718"/>
          </a:xfrm>
          <a:prstGeom prst="rect">
            <a:avLst/>
          </a:prstGeom>
        </p:spPr>
        <p:txBody>
          <a:bodyPr lIns="91440" tIns="45720" rIns="91440" bIns="45720" numCol="2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виртуальный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офис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софтлайн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офис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резервное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копирование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облачное хранилище S3</a:t>
            </a: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latin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/>
                <a:cs typeface="Segoe UI Semibold"/>
              </a:rPr>
              <a:t>kubernetes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  <a:cs typeface="Segoe UI"/>
              </a:rPr>
              <a:t>как сервис</a:t>
            </a: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latin typeface="Segoe UI Semibold"/>
              <a:cs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система управления устройствами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(UEMaaS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как сервис)</a:t>
            </a:r>
            <a:endParaRPr lang="ru-RU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платформы бизнес-коммуникаций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(eXpress)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миграция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в облако</a:t>
            </a:r>
          </a:p>
          <a:p>
            <a:endParaRPr lang="ru-RU"/>
          </a:p>
        </p:txBody>
      </p:sp>
      <p:sp>
        <p:nvSpPr>
          <p:cNvPr id="39" name="Прямоугольник: скругленные углы 38">
            <a:extLst>
              <a:ext uri="{FF2B5EF4-FFF2-40B4-BE49-F238E27FC236}">
                <a16:creationId xmlns:a16="http://schemas.microsoft.com/office/drawing/2014/main" id="{CADB4597-6997-4665-9069-34ABB63BF4A9}"/>
              </a:ext>
            </a:extLst>
          </p:cNvPr>
          <p:cNvSpPr/>
          <p:nvPr/>
        </p:nvSpPr>
        <p:spPr>
          <a:xfrm>
            <a:off x="1540136" y="3973877"/>
            <a:ext cx="742950" cy="311909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Прямоугольник: скругленные углы 39">
            <a:extLst>
              <a:ext uri="{FF2B5EF4-FFF2-40B4-BE49-F238E27FC236}">
                <a16:creationId xmlns:a16="http://schemas.microsoft.com/office/drawing/2014/main" id="{E8827616-D518-49BF-90AE-0E3BB09C73C6}"/>
              </a:ext>
            </a:extLst>
          </p:cNvPr>
          <p:cNvSpPr/>
          <p:nvPr/>
        </p:nvSpPr>
        <p:spPr>
          <a:xfrm>
            <a:off x="2339365" y="3973877"/>
            <a:ext cx="742950" cy="311909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8179D045-1288-4D48-8E6E-9C1A6C0064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53118" y="1504457"/>
            <a:ext cx="421546" cy="421546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D7F415BE-BFA3-4734-9E37-7D32174012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294552" y="3930309"/>
            <a:ext cx="412801" cy="412801"/>
          </a:xfrm>
          <a:prstGeom prst="rect">
            <a:avLst/>
          </a:prstGeom>
        </p:spPr>
      </p:pic>
      <p:sp>
        <p:nvSpPr>
          <p:cNvPr id="43" name="Прямоугольник: скругленные углы 42">
            <a:extLst>
              <a:ext uri="{FF2B5EF4-FFF2-40B4-BE49-F238E27FC236}">
                <a16:creationId xmlns:a16="http://schemas.microsoft.com/office/drawing/2014/main" id="{3ABC8974-04B8-4D96-8597-5723E8B22BFE}"/>
              </a:ext>
            </a:extLst>
          </p:cNvPr>
          <p:cNvSpPr/>
          <p:nvPr/>
        </p:nvSpPr>
        <p:spPr>
          <a:xfrm>
            <a:off x="6219793" y="3830208"/>
            <a:ext cx="5648325" cy="61300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Текст 1">
            <a:extLst>
              <a:ext uri="{FF2B5EF4-FFF2-40B4-BE49-F238E27FC236}">
                <a16:creationId xmlns:a16="http://schemas.microsoft.com/office/drawing/2014/main" id="{80C47594-128E-40B3-B16B-9538AB126ED6}"/>
              </a:ext>
            </a:extLst>
          </p:cNvPr>
          <p:cNvSpPr txBox="1">
            <a:spLocks/>
          </p:cNvSpPr>
          <p:nvPr/>
        </p:nvSpPr>
        <p:spPr>
          <a:xfrm>
            <a:off x="6400713" y="3970555"/>
            <a:ext cx="4286920" cy="36209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>
                <a:solidFill>
                  <a:srgbClr val="002060"/>
                </a:solidFill>
              </a:rPr>
              <a:t>ИБ сервисы</a:t>
            </a:r>
          </a:p>
        </p:txBody>
      </p:sp>
      <p:sp>
        <p:nvSpPr>
          <p:cNvPr id="45" name="Текст 10">
            <a:extLst>
              <a:ext uri="{FF2B5EF4-FFF2-40B4-BE49-F238E27FC236}">
                <a16:creationId xmlns:a16="http://schemas.microsoft.com/office/drawing/2014/main" id="{44D5D555-D129-4A2E-BAFA-ABEEF0FF0382}"/>
              </a:ext>
            </a:extLst>
          </p:cNvPr>
          <p:cNvSpPr txBox="1">
            <a:spLocks/>
          </p:cNvSpPr>
          <p:nvPr/>
        </p:nvSpPr>
        <p:spPr>
          <a:xfrm>
            <a:off x="6373938" y="4515403"/>
            <a:ext cx="5316271" cy="1354718"/>
          </a:xfrm>
          <a:prstGeom prst="rect">
            <a:avLst/>
          </a:prstGeom>
        </p:spPr>
        <p:txBody>
          <a:bodyPr lIns="91440" tIns="45720" rIns="91440" bIns="45720" numCol="2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защита веб-приложений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(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WAF)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защита от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DDos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 (Anti-DDoS)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Segoe UI"/>
              </a:rPr>
              <a:t>Security Operations Center 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(ISOC)</a:t>
            </a:r>
          </a:p>
          <a:p>
            <a:endParaRPr lang="ru-RU"/>
          </a:p>
        </p:txBody>
      </p:sp>
      <p:sp>
        <p:nvSpPr>
          <p:cNvPr id="47" name="Text 44">
            <a:extLst>
              <a:ext uri="{FF2B5EF4-FFF2-40B4-BE49-F238E27FC236}">
                <a16:creationId xmlns:a16="http://schemas.microsoft.com/office/drawing/2014/main" id="{4108A369-3B70-49C8-85CF-0688460E8158}"/>
              </a:ext>
            </a:extLst>
          </p:cNvPr>
          <p:cNvSpPr/>
          <p:nvPr/>
        </p:nvSpPr>
        <p:spPr>
          <a:xfrm>
            <a:off x="333374" y="6005785"/>
            <a:ext cx="3176591" cy="35818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914354">
              <a:defRPr/>
            </a:pPr>
            <a:r>
              <a:rPr lang="en-US" sz="1400" dirty="0">
                <a:solidFill>
                  <a:schemeClr val="bg1"/>
                </a:solidFill>
                <a:cs typeface="Times New Roman" panose="02020603050405020304" pitchFamily="18" charset="0"/>
              </a:rPr>
              <a:t>В </a:t>
            </a:r>
            <a:r>
              <a:rPr lang="en-US" sz="1400" dirty="0" err="1">
                <a:solidFill>
                  <a:schemeClr val="bg1"/>
                </a:solidFill>
                <a:cs typeface="Times New Roman" panose="02020603050405020304" pitchFamily="18" charset="0"/>
              </a:rPr>
              <a:t>фокусе</a:t>
            </a:r>
            <a:r>
              <a:rPr lang="en-US" sz="1400" dirty="0">
                <a:solidFill>
                  <a:schemeClr val="bg1"/>
                </a:solidFill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cs typeface="Times New Roman" panose="02020603050405020304" pitchFamily="18" charset="0"/>
              </a:rPr>
              <a:t>развития</a:t>
            </a:r>
            <a:r>
              <a:rPr lang="en-US" sz="1400" dirty="0">
                <a:solidFill>
                  <a:schemeClr val="bg1"/>
                </a:solidFill>
                <a:cs typeface="Times New Roman" panose="02020603050405020304" pitchFamily="18" charset="0"/>
              </a:rPr>
              <a:t> / roadmap</a:t>
            </a:r>
            <a:r>
              <a:rPr lang="ru-RU" sz="1400" dirty="0">
                <a:solidFill>
                  <a:schemeClr val="bg1"/>
                </a:solidFill>
                <a:cs typeface="Times New Roman" panose="02020603050405020304" pitchFamily="18" charset="0"/>
              </a:rPr>
              <a:t> </a:t>
            </a:r>
            <a:r>
              <a:rPr lang="ru-RU" sz="1400" dirty="0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→</a:t>
            </a:r>
            <a:endParaRPr lang="en-US" sz="1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48" name="Text 45">
            <a:extLst>
              <a:ext uri="{FF2B5EF4-FFF2-40B4-BE49-F238E27FC236}">
                <a16:creationId xmlns:a16="http://schemas.microsoft.com/office/drawing/2014/main" id="{E7C28ED5-3DCB-4A94-9B7D-8F52AB96C794}"/>
              </a:ext>
            </a:extLst>
          </p:cNvPr>
          <p:cNvSpPr/>
          <p:nvPr/>
        </p:nvSpPr>
        <p:spPr>
          <a:xfrm>
            <a:off x="3082315" y="6005784"/>
            <a:ext cx="6875292" cy="3581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>
                <a:solidFill>
                  <a:schemeClr val="bg1"/>
                </a:solidFill>
                <a:latin typeface="+mj-lt"/>
              </a:rPr>
              <a:t>GPU / AI-</a:t>
            </a:r>
            <a:r>
              <a:rPr lang="en-US" sz="1467" err="1">
                <a:solidFill>
                  <a:schemeClr val="bg1"/>
                </a:solidFill>
                <a:latin typeface="+mj-lt"/>
              </a:rPr>
              <a:t>сценарии</a:t>
            </a:r>
            <a:r>
              <a:rPr lang="en-US" sz="1467">
                <a:solidFill>
                  <a:schemeClr val="bg1"/>
                </a:solidFill>
                <a:latin typeface="+mj-lt"/>
              </a:rPr>
              <a:t>, DBaaS/data </a:t>
            </a:r>
            <a:r>
              <a:rPr lang="ru-RU" sz="1467">
                <a:solidFill>
                  <a:schemeClr val="bg1"/>
                </a:solidFill>
                <a:latin typeface="+mj-lt"/>
              </a:rPr>
              <a:t>сервисы</a:t>
            </a:r>
            <a:endParaRPr lang="en-US" sz="1467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2AB51971-DE84-44B4-B43A-0D6CAFBE830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167859" y="3946727"/>
            <a:ext cx="416896" cy="41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023747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10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: скругленные углы 2">
            <a:extLst>
              <a:ext uri="{FF2B5EF4-FFF2-40B4-BE49-F238E27FC236}">
                <a16:creationId xmlns:a16="http://schemas.microsoft.com/office/drawing/2014/main" id="{2BBE98E8-DDB6-46D2-AE45-96D77756E5F0}"/>
              </a:ext>
            </a:extLst>
          </p:cNvPr>
          <p:cNvSpPr/>
          <p:nvPr/>
        </p:nvSpPr>
        <p:spPr>
          <a:xfrm>
            <a:off x="361950" y="1574666"/>
            <a:ext cx="3533775" cy="3840571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Прямоугольник: скругленные углы 10">
            <a:extLst>
              <a:ext uri="{FF2B5EF4-FFF2-40B4-BE49-F238E27FC236}">
                <a16:creationId xmlns:a16="http://schemas.microsoft.com/office/drawing/2014/main" id="{0FA9E8DD-1570-4E47-83C5-1A52BD044218}"/>
              </a:ext>
            </a:extLst>
          </p:cNvPr>
          <p:cNvSpPr/>
          <p:nvPr/>
        </p:nvSpPr>
        <p:spPr>
          <a:xfrm>
            <a:off x="361951" y="1574666"/>
            <a:ext cx="3533774" cy="82563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A54AFB4-EF90-4C35-A57C-75A6AD3D6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322" y="255728"/>
            <a:ext cx="11621353" cy="1182547"/>
          </a:xfrm>
        </p:spPr>
        <p:txBody>
          <a:bodyPr lIns="91440" tIns="45720" rIns="91440" bIns="45720" anchor="t"/>
          <a:lstStyle/>
          <a:p>
            <a:r>
              <a:rPr lang="ru-RU">
                <a:solidFill>
                  <a:srgbClr val="002060"/>
                </a:solidFill>
              </a:rPr>
              <a:t>Публичные платформы </a:t>
            </a:r>
            <a:r>
              <a:rPr lang="ru-RU">
                <a:solidFill>
                  <a:srgbClr val="002060"/>
                </a:solidFill>
                <a:latin typeface="+mn-lt"/>
              </a:rPr>
              <a:t>виртуальных вычислительных ресурсов</a:t>
            </a:r>
            <a:endParaRPr lang="ru-RU"/>
          </a:p>
        </p:txBody>
      </p:sp>
      <p:sp>
        <p:nvSpPr>
          <p:cNvPr id="6" name="Прямоугольник: скругленные углы 5">
            <a:extLst>
              <a:ext uri="{FF2B5EF4-FFF2-40B4-BE49-F238E27FC236}">
                <a16:creationId xmlns:a16="http://schemas.microsoft.com/office/drawing/2014/main" id="{7F20E7D5-9442-4F0A-A506-FD60D6D39BA9}"/>
              </a:ext>
            </a:extLst>
          </p:cNvPr>
          <p:cNvSpPr/>
          <p:nvPr/>
        </p:nvSpPr>
        <p:spPr>
          <a:xfrm>
            <a:off x="4329112" y="1579154"/>
            <a:ext cx="3533775" cy="3840571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Прямоугольник: скругленные углы 6">
            <a:extLst>
              <a:ext uri="{FF2B5EF4-FFF2-40B4-BE49-F238E27FC236}">
                <a16:creationId xmlns:a16="http://schemas.microsoft.com/office/drawing/2014/main" id="{1678C82B-8530-4ACE-83CD-28763DB6A089}"/>
              </a:ext>
            </a:extLst>
          </p:cNvPr>
          <p:cNvSpPr/>
          <p:nvPr/>
        </p:nvSpPr>
        <p:spPr>
          <a:xfrm>
            <a:off x="8296275" y="1574666"/>
            <a:ext cx="3533775" cy="3840571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9">
            <a:extLst>
              <a:ext uri="{FF2B5EF4-FFF2-40B4-BE49-F238E27FC236}">
                <a16:creationId xmlns:a16="http://schemas.microsoft.com/office/drawing/2014/main" id="{6753FF1A-6080-499A-B6C0-AAB9378C871A}"/>
              </a:ext>
            </a:extLst>
          </p:cNvPr>
          <p:cNvSpPr/>
          <p:nvPr/>
        </p:nvSpPr>
        <p:spPr>
          <a:xfrm>
            <a:off x="427259" y="2605766"/>
            <a:ext cx="3457583" cy="1090892"/>
          </a:xfrm>
          <a:prstGeom prst="rect">
            <a:avLst/>
          </a:prstGeom>
          <a:noFill/>
          <a:ln/>
        </p:spPr>
        <p:txBody>
          <a:bodyPr wrap="square" lIns="255" tIns="255" rIns="255" bIns="255" rtlCol="0" anchor="t"/>
          <a:lstStyle/>
          <a:p>
            <a:pPr marL="151765" indent="-151765">
              <a:buSzPct val="100000"/>
              <a:buFontTx/>
              <a:buChar char="•"/>
            </a:pP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Сценарии: 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ERP, 1С,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бизнес-приложени</a:t>
            </a: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я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, DR</a:t>
            </a:r>
            <a:endParaRPr lang="ru-RU" sz="1200" b="1">
              <a:solidFill>
                <a:schemeClr val="tx1">
                  <a:lumMod val="75000"/>
                  <a:lumOff val="25000"/>
                </a:schemeClr>
              </a:solidFill>
              <a:latin typeface="+mj-lt"/>
              <a:cs typeface="Segoe UI Semibold"/>
            </a:endParaRPr>
          </a:p>
          <a:p>
            <a:pPr marL="151765" indent="-151765">
              <a:buSzPct val="100000"/>
              <a:buFontTx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К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орпоративны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нагруз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ки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,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высокие 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SLA</a:t>
            </a: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  <a:p>
            <a:pPr marL="151765" indent="-151765">
              <a:buSzPct val="100000"/>
              <a:buChar char="•"/>
            </a:pP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3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</a:rPr>
              <a:t>типа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</a:rPr>
              <a:t>кластеров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–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Standard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High Performance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и 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Ultra</a:t>
            </a: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4D21C739-464F-404D-AE23-99F739A5F1D0}"/>
              </a:ext>
            </a:extLst>
          </p:cNvPr>
          <p:cNvSpPr/>
          <p:nvPr/>
        </p:nvSpPr>
        <p:spPr>
          <a:xfrm>
            <a:off x="1526752" y="1806483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>
                <a:solidFill>
                  <a:srgbClr val="002060"/>
                </a:solidFill>
                <a:latin typeface="+mj-lt"/>
              </a:rPr>
              <a:t>vCloud</a:t>
            </a:r>
            <a:endParaRPr lang="en-US" sz="200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9C71747A-7805-47B2-8D0E-4BF2A1862ADA}"/>
              </a:ext>
            </a:extLst>
          </p:cNvPr>
          <p:cNvSpPr/>
          <p:nvPr/>
        </p:nvSpPr>
        <p:spPr>
          <a:xfrm>
            <a:off x="747607" y="2132972"/>
            <a:ext cx="2560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>
                <a:solidFill>
                  <a:schemeClr val="bg2">
                    <a:lumMod val="50000"/>
                  </a:schemeClr>
                </a:solidFill>
              </a:rPr>
              <a:t>Enterprise</a:t>
            </a:r>
            <a:r>
              <a:rPr lang="ru-RU" sz="1067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067" err="1">
                <a:solidFill>
                  <a:schemeClr val="bg2">
                    <a:lumMod val="50000"/>
                  </a:schemeClr>
                </a:solidFill>
              </a:rPr>
              <a:t>платформа</a:t>
            </a:r>
            <a:endParaRPr lang="en-US" sz="1067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" name="Прямоугольник: скругленные углы 11">
            <a:extLst>
              <a:ext uri="{FF2B5EF4-FFF2-40B4-BE49-F238E27FC236}">
                <a16:creationId xmlns:a16="http://schemas.microsoft.com/office/drawing/2014/main" id="{17A2FEE6-D283-4294-A9F9-0DD679124DCC}"/>
              </a:ext>
            </a:extLst>
          </p:cNvPr>
          <p:cNvSpPr/>
          <p:nvPr/>
        </p:nvSpPr>
        <p:spPr>
          <a:xfrm>
            <a:off x="4329111" y="1574666"/>
            <a:ext cx="3533774" cy="82563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Прямоугольник: скругленные углы 12">
            <a:extLst>
              <a:ext uri="{FF2B5EF4-FFF2-40B4-BE49-F238E27FC236}">
                <a16:creationId xmlns:a16="http://schemas.microsoft.com/office/drawing/2014/main" id="{C20F0BC0-B92A-4BB5-BDB3-46AC383827D3}"/>
              </a:ext>
            </a:extLst>
          </p:cNvPr>
          <p:cNvSpPr/>
          <p:nvPr/>
        </p:nvSpPr>
        <p:spPr>
          <a:xfrm>
            <a:off x="8296275" y="1574666"/>
            <a:ext cx="3533774" cy="82563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71695057-A5D5-4020-B827-337C478AA822}"/>
              </a:ext>
            </a:extLst>
          </p:cNvPr>
          <p:cNvSpPr/>
          <p:nvPr/>
        </p:nvSpPr>
        <p:spPr>
          <a:xfrm>
            <a:off x="4464626" y="2561182"/>
            <a:ext cx="3243263" cy="1090892"/>
          </a:xfrm>
          <a:prstGeom prst="rect">
            <a:avLst/>
          </a:prstGeom>
          <a:noFill/>
          <a:ln/>
        </p:spPr>
        <p:txBody>
          <a:bodyPr wrap="square" lIns="255" tIns="255" rIns="255" bIns="255" rtlCol="0" anchor="t"/>
          <a:lstStyle/>
          <a:p>
            <a:pPr marL="171450" indent="-171450">
              <a:buSzPct val="100000"/>
              <a:buFont typeface="Arial" panose="020B0604020202020204" pitchFamily="34" charset="0"/>
              <a:buChar char="•"/>
            </a:pP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Сценарии: импортозамещение, 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enterprise DevOps/SRE</a:t>
            </a:r>
          </a:p>
          <a:p>
            <a:pPr marL="171450" indent="-171450">
              <a:buSzPct val="100000"/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OpenStack/KVM/CEPH,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гибкость и прозрачность архитектуры</a:t>
            </a: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  <a:p>
            <a:pPr marL="151765" indent="-151765">
              <a:buSzPct val="10000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Самообслуживание, 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API/Terraform</a:t>
            </a:r>
            <a:endParaRPr lang="en-US" sz="1200" b="1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15" name="Text 7">
            <a:extLst>
              <a:ext uri="{FF2B5EF4-FFF2-40B4-BE49-F238E27FC236}">
                <a16:creationId xmlns:a16="http://schemas.microsoft.com/office/drawing/2014/main" id="{7E70A43C-3200-4DB2-BA93-D9933F8C468F}"/>
              </a:ext>
            </a:extLst>
          </p:cNvPr>
          <p:cNvSpPr/>
          <p:nvPr/>
        </p:nvSpPr>
        <p:spPr>
          <a:xfrm>
            <a:off x="4471987" y="1796434"/>
            <a:ext cx="3248025" cy="1645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>
                <a:solidFill>
                  <a:srgbClr val="002060"/>
                </a:solidFill>
                <a:latin typeface="+mj-lt"/>
              </a:rPr>
              <a:t>OpenStack</a:t>
            </a:r>
            <a:endParaRPr lang="ru-RU" sz="2000" b="1">
              <a:solidFill>
                <a:srgbClr val="002060"/>
              </a:solidFill>
              <a:latin typeface="+mj-lt"/>
              <a:cs typeface="Segoe UI Semibold"/>
            </a:endParaRPr>
          </a:p>
        </p:txBody>
      </p:sp>
      <p:sp>
        <p:nvSpPr>
          <p:cNvPr id="16" name="Text 8">
            <a:extLst>
              <a:ext uri="{FF2B5EF4-FFF2-40B4-BE49-F238E27FC236}">
                <a16:creationId xmlns:a16="http://schemas.microsoft.com/office/drawing/2014/main" id="{CD162F1C-CF99-4822-B88C-0C479F577213}"/>
              </a:ext>
            </a:extLst>
          </p:cNvPr>
          <p:cNvSpPr/>
          <p:nvPr/>
        </p:nvSpPr>
        <p:spPr>
          <a:xfrm>
            <a:off x="4143375" y="2079759"/>
            <a:ext cx="3905250" cy="2336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ru-RU" sz="1067">
                <a:solidFill>
                  <a:schemeClr val="bg2">
                    <a:lumMod val="50000"/>
                  </a:schemeClr>
                </a:solidFill>
              </a:rPr>
              <a:t>Импортонезависимый и программируемый контур</a:t>
            </a:r>
          </a:p>
        </p:txBody>
      </p:sp>
      <p:sp>
        <p:nvSpPr>
          <p:cNvPr id="17" name="Text 9">
            <a:extLst>
              <a:ext uri="{FF2B5EF4-FFF2-40B4-BE49-F238E27FC236}">
                <a16:creationId xmlns:a16="http://schemas.microsoft.com/office/drawing/2014/main" id="{BAD0C3FA-6F82-4495-924A-1B063FA5A98E}"/>
              </a:ext>
            </a:extLst>
          </p:cNvPr>
          <p:cNvSpPr/>
          <p:nvPr/>
        </p:nvSpPr>
        <p:spPr>
          <a:xfrm>
            <a:off x="8437917" y="2604724"/>
            <a:ext cx="3324643" cy="1047350"/>
          </a:xfrm>
          <a:prstGeom prst="rect">
            <a:avLst/>
          </a:prstGeom>
          <a:noFill/>
          <a:ln/>
        </p:spPr>
        <p:txBody>
          <a:bodyPr wrap="square" lIns="255" tIns="255" rIns="255" bIns="255" rtlCol="0" anchor="t"/>
          <a:lstStyle/>
          <a:p>
            <a:pPr marL="151765" indent="-151765">
              <a:buSzPct val="100000"/>
              <a:buFontTx/>
              <a:buChar char="•"/>
            </a:pP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Сценарии: dev/test, web-сервисы, автоматизация, резервный контур</a:t>
            </a:r>
            <a:endParaRPr lang="ru-RU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51765" indent="-151765">
              <a:buSzPct val="10000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База платформы vCloud при сниженном SLA</a:t>
            </a:r>
            <a:endParaRPr lang="ru-RU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  <a:p>
            <a:pPr marL="151765" indent="-151765">
              <a:buSzPct val="10000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Нетребовательные нагрузки, </a:t>
            </a: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быстрый старт</a:t>
            </a:r>
            <a:endParaRPr lang="ru-RU" sz="1200" b="1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18" name="Text 7">
            <a:extLst>
              <a:ext uri="{FF2B5EF4-FFF2-40B4-BE49-F238E27FC236}">
                <a16:creationId xmlns:a16="http://schemas.microsoft.com/office/drawing/2014/main" id="{D13B4672-7E89-4577-864B-A767BBB1B562}"/>
              </a:ext>
            </a:extLst>
          </p:cNvPr>
          <p:cNvSpPr/>
          <p:nvPr/>
        </p:nvSpPr>
        <p:spPr>
          <a:xfrm>
            <a:off x="8437917" y="1806483"/>
            <a:ext cx="3248025" cy="1645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ru-RU" sz="2000" b="1">
                <a:solidFill>
                  <a:srgbClr val="002060"/>
                </a:solidFill>
                <a:latin typeface="+mj-lt"/>
              </a:rPr>
              <a:t>Облако Лайт</a:t>
            </a: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11FC27DC-A642-47D9-8F88-DD74B7795737}"/>
              </a:ext>
            </a:extLst>
          </p:cNvPr>
          <p:cNvSpPr/>
          <p:nvPr/>
        </p:nvSpPr>
        <p:spPr>
          <a:xfrm>
            <a:off x="8109305" y="2089808"/>
            <a:ext cx="3905250" cy="2336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ru-RU" sz="1067">
                <a:solidFill>
                  <a:schemeClr val="bg2">
                    <a:lumMod val="50000"/>
                  </a:schemeClr>
                </a:solidFill>
              </a:rPr>
              <a:t>Доступная </a:t>
            </a:r>
            <a:r>
              <a:rPr lang="en-US" sz="1067">
                <a:solidFill>
                  <a:schemeClr val="bg2">
                    <a:lumMod val="50000"/>
                  </a:schemeClr>
                </a:solidFill>
              </a:rPr>
              <a:t>VPS </a:t>
            </a:r>
            <a:r>
              <a:rPr lang="ru-RU" sz="1067">
                <a:solidFill>
                  <a:schemeClr val="bg2">
                    <a:lumMod val="50000"/>
                  </a:schemeClr>
                </a:solidFill>
              </a:rPr>
              <a:t>платформа</a:t>
            </a: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9C123AF1-DAFA-4B59-B1EB-4BB7CE668F15}"/>
              </a:ext>
            </a:extLst>
          </p:cNvPr>
          <p:cNvSpPr/>
          <p:nvPr/>
        </p:nvSpPr>
        <p:spPr>
          <a:xfrm>
            <a:off x="427258" y="3986470"/>
            <a:ext cx="11337483" cy="233668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algn="ctr"/>
            <a:r>
              <a:rPr lang="ru-RU" sz="1200" err="1">
                <a:solidFill>
                  <a:schemeClr val="bg1"/>
                </a:solidFill>
                <a:latin typeface="+mj-lt"/>
              </a:rPr>
              <a:t>ЦОДы</a:t>
            </a:r>
            <a:r>
              <a:rPr lang="ru-RU" sz="1200">
                <a:solidFill>
                  <a:schemeClr val="bg1"/>
                </a:solidFill>
                <a:latin typeface="+mj-lt"/>
              </a:rPr>
              <a:t> </a:t>
            </a:r>
            <a:r>
              <a:rPr lang="ru-RU" sz="1200" err="1">
                <a:solidFill>
                  <a:schemeClr val="bg1"/>
                </a:solidFill>
                <a:latin typeface="+mj-lt"/>
              </a:rPr>
              <a:t>Tier</a:t>
            </a:r>
            <a:r>
              <a:rPr lang="ru-RU" sz="1200">
                <a:solidFill>
                  <a:schemeClr val="bg1"/>
                </a:solidFill>
                <a:latin typeface="+mj-lt"/>
              </a:rPr>
              <a:t> III</a:t>
            </a:r>
            <a:endParaRPr lang="en-US" sz="12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2" name="Прямоугольник: скругленные углы 21">
            <a:extLst>
              <a:ext uri="{FF2B5EF4-FFF2-40B4-BE49-F238E27FC236}">
                <a16:creationId xmlns:a16="http://schemas.microsoft.com/office/drawing/2014/main" id="{E27D2704-DB9D-4175-98F5-7526FF3702B9}"/>
              </a:ext>
            </a:extLst>
          </p:cNvPr>
          <p:cNvSpPr/>
          <p:nvPr/>
        </p:nvSpPr>
        <p:spPr>
          <a:xfrm>
            <a:off x="8339668" y="3653348"/>
            <a:ext cx="3425073" cy="233668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algn="ctr"/>
            <a:r>
              <a:rPr lang="ru-RU" sz="1200">
                <a:solidFill>
                  <a:schemeClr val="bg1"/>
                </a:solidFill>
                <a:latin typeface="+mj-lt"/>
              </a:rPr>
              <a:t> </a:t>
            </a:r>
            <a:r>
              <a:rPr lang="ru-RU" sz="1200">
                <a:solidFill>
                  <a:schemeClr val="bg2">
                    <a:lumMod val="50000"/>
                  </a:schemeClr>
                </a:solidFill>
                <a:latin typeface="+mj-lt"/>
              </a:rPr>
              <a:t>SLA 99,5%</a:t>
            </a:r>
            <a:endParaRPr lang="en-US" sz="1200">
              <a:solidFill>
                <a:schemeClr val="bg2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23" name="Text 11">
            <a:extLst>
              <a:ext uri="{FF2B5EF4-FFF2-40B4-BE49-F238E27FC236}">
                <a16:creationId xmlns:a16="http://schemas.microsoft.com/office/drawing/2014/main" id="{E75EA689-1594-457C-A5AD-E40F9E1DF5BC}"/>
              </a:ext>
            </a:extLst>
          </p:cNvPr>
          <p:cNvSpPr/>
          <p:nvPr/>
        </p:nvSpPr>
        <p:spPr>
          <a:xfrm>
            <a:off x="667217" y="4511364"/>
            <a:ext cx="2871215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ru-RU" b="1">
                <a:solidFill>
                  <a:srgbClr val="002060"/>
                </a:solidFill>
                <a:latin typeface="+mj-lt"/>
              </a:rPr>
              <a:t>Н</a:t>
            </a:r>
            <a:r>
              <a:rPr lang="en-US" b="1">
                <a:solidFill>
                  <a:srgbClr val="002060"/>
                </a:solidFill>
                <a:latin typeface="+mj-lt"/>
              </a:rPr>
              <a:t>адёжная платформа для зрелых сценариев</a:t>
            </a:r>
            <a:endParaRPr lang="en-US">
              <a:solidFill>
                <a:srgbClr val="002060"/>
              </a:solidFill>
              <a:latin typeface="+mj-lt"/>
            </a:endParaRPr>
          </a:p>
        </p:txBody>
      </p:sp>
      <p:sp>
        <p:nvSpPr>
          <p:cNvPr id="24" name="Text 11">
            <a:extLst>
              <a:ext uri="{FF2B5EF4-FFF2-40B4-BE49-F238E27FC236}">
                <a16:creationId xmlns:a16="http://schemas.microsoft.com/office/drawing/2014/main" id="{E0DA8EC6-1B9D-42C6-B8C7-4907DFA2BB02}"/>
              </a:ext>
            </a:extLst>
          </p:cNvPr>
          <p:cNvSpPr/>
          <p:nvPr/>
        </p:nvSpPr>
        <p:spPr>
          <a:xfrm>
            <a:off x="4319372" y="4511364"/>
            <a:ext cx="3533773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ru-RU" sz="1700" b="1">
                <a:solidFill>
                  <a:srgbClr val="002060"/>
                </a:solidFill>
                <a:latin typeface="+mj-lt"/>
              </a:rPr>
              <a:t>Гибкая база для автоматизации </a:t>
            </a:r>
            <a:br>
              <a:rPr lang="en-US" sz="1700" b="1">
                <a:solidFill>
                  <a:srgbClr val="002060"/>
                </a:solidFill>
                <a:latin typeface="+mj-lt"/>
              </a:rPr>
            </a:br>
            <a:r>
              <a:rPr lang="ru-RU" sz="1700" b="1">
                <a:solidFill>
                  <a:srgbClr val="002060"/>
                </a:solidFill>
                <a:latin typeface="+mj-lt"/>
              </a:rPr>
              <a:t>и защищённых сред</a:t>
            </a: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764F31F9-9067-4193-A7E7-7ADF6AD1D885}"/>
              </a:ext>
            </a:extLst>
          </p:cNvPr>
          <p:cNvSpPr/>
          <p:nvPr/>
        </p:nvSpPr>
        <p:spPr>
          <a:xfrm>
            <a:off x="8626321" y="4511364"/>
            <a:ext cx="2871215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ru-RU" b="1">
                <a:solidFill>
                  <a:srgbClr val="002060"/>
                </a:solidFill>
                <a:latin typeface="+mj-lt"/>
              </a:rPr>
              <a:t>Базовые сценарии и быстрый запуск</a:t>
            </a:r>
          </a:p>
        </p:txBody>
      </p:sp>
      <p:sp>
        <p:nvSpPr>
          <p:cNvPr id="26" name="Shape 2">
            <a:extLst>
              <a:ext uri="{FF2B5EF4-FFF2-40B4-BE49-F238E27FC236}">
                <a16:creationId xmlns:a16="http://schemas.microsoft.com/office/drawing/2014/main" id="{C8F22A41-3A36-4643-BD25-75BBD1F786F1}"/>
              </a:ext>
            </a:extLst>
          </p:cNvPr>
          <p:cNvSpPr/>
          <p:nvPr/>
        </p:nvSpPr>
        <p:spPr>
          <a:xfrm>
            <a:off x="0" y="5658897"/>
            <a:ext cx="12192000" cy="39782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>
            <a:noFill/>
            <a:prstDash val="solid"/>
          </a:ln>
        </p:spPr>
        <p:txBody>
          <a:bodyPr/>
          <a:lstStyle/>
          <a:p>
            <a:endParaRPr lang="ru-RU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871F11-5046-42BB-B7FB-BB294248BA08}"/>
              </a:ext>
            </a:extLst>
          </p:cNvPr>
          <p:cNvSpPr txBox="1"/>
          <p:nvPr/>
        </p:nvSpPr>
        <p:spPr>
          <a:xfrm>
            <a:off x="361950" y="5703920"/>
            <a:ext cx="2440583" cy="3077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ru-RU" sz="1400" b="1">
                <a:solidFill>
                  <a:schemeClr val="bg2">
                    <a:lumMod val="50000"/>
                  </a:schemeClr>
                </a:solidFill>
                <a:latin typeface="+mj-lt"/>
              </a:rPr>
              <a:t>Общее </a:t>
            </a:r>
            <a:r>
              <a:rPr lang="en-US" sz="1400" b="1" err="1">
                <a:solidFill>
                  <a:schemeClr val="bg2">
                    <a:lumMod val="50000"/>
                  </a:schemeClr>
                </a:solidFill>
                <a:latin typeface="+mj-lt"/>
              </a:rPr>
              <a:t>для</a:t>
            </a:r>
            <a:r>
              <a:rPr lang="en-US" sz="1400" b="1">
                <a:solidFill>
                  <a:schemeClr val="bg2">
                    <a:lumMod val="50000"/>
                  </a:schemeClr>
                </a:solidFill>
                <a:latin typeface="+mj-lt"/>
              </a:rPr>
              <a:t> </a:t>
            </a:r>
            <a:r>
              <a:rPr lang="en-US" sz="1400" b="1" err="1">
                <a:solidFill>
                  <a:schemeClr val="bg2">
                    <a:lumMod val="50000"/>
                  </a:schemeClr>
                </a:solidFill>
                <a:latin typeface="+mj-lt"/>
              </a:rPr>
              <a:t>всех</a:t>
            </a:r>
            <a:r>
              <a:rPr lang="en-US" sz="1400" b="1">
                <a:solidFill>
                  <a:schemeClr val="bg2">
                    <a:lumMod val="50000"/>
                  </a:schemeClr>
                </a:solidFill>
                <a:latin typeface="+mj-lt"/>
              </a:rPr>
              <a:t> </a:t>
            </a:r>
            <a:r>
              <a:rPr lang="en-US" sz="1400" b="1" err="1">
                <a:solidFill>
                  <a:schemeClr val="bg2">
                    <a:lumMod val="50000"/>
                  </a:schemeClr>
                </a:solidFill>
                <a:latin typeface="+mj-lt"/>
              </a:rPr>
              <a:t>платформ</a:t>
            </a:r>
            <a:endParaRPr lang="en-US" sz="1400" b="1">
              <a:solidFill>
                <a:schemeClr val="bg2">
                  <a:lumMod val="50000"/>
                </a:schemeClr>
              </a:solidFill>
              <a:latin typeface="+mj-lt"/>
              <a:cs typeface="Segoe UI Semibold"/>
            </a:endParaRPr>
          </a:p>
        </p:txBody>
      </p:sp>
      <p:sp>
        <p:nvSpPr>
          <p:cNvPr id="29" name="Text 4">
            <a:extLst>
              <a:ext uri="{FF2B5EF4-FFF2-40B4-BE49-F238E27FC236}">
                <a16:creationId xmlns:a16="http://schemas.microsoft.com/office/drawing/2014/main" id="{56CE22D7-0D8C-492D-9EE6-4E5DD6A03FD3}"/>
              </a:ext>
            </a:extLst>
          </p:cNvPr>
          <p:cNvSpPr/>
          <p:nvPr/>
        </p:nvSpPr>
        <p:spPr>
          <a:xfrm>
            <a:off x="2802533" y="5682483"/>
            <a:ext cx="8503920" cy="365760"/>
          </a:xfrm>
          <a:prstGeom prst="rect">
            <a:avLst/>
          </a:prstGeom>
          <a:noFill/>
          <a:ln/>
        </p:spPr>
        <p:txBody>
          <a:bodyPr wrap="square" lIns="255" tIns="255" rIns="255" bIns="255" rtlCol="0" anchor="ctr"/>
          <a:lstStyle/>
          <a:p>
            <a:r>
              <a:rPr lang="en-US" sz="1200" b="1">
                <a:solidFill>
                  <a:schemeClr val="bg2">
                    <a:lumMod val="50000"/>
                  </a:schemeClr>
                </a:solidFill>
              </a:rPr>
              <a:t>•</a:t>
            </a:r>
            <a:r>
              <a:rPr lang="en-US" sz="120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ru-RU" sz="1200">
                <a:solidFill>
                  <a:schemeClr val="bg2">
                    <a:lumMod val="50000"/>
                  </a:schemeClr>
                </a:solidFill>
              </a:rPr>
              <a:t>профессиональная</a:t>
            </a:r>
            <a:r>
              <a:rPr lang="en-US" sz="1200">
                <a:solidFill>
                  <a:schemeClr val="bg2">
                    <a:lumMod val="50000"/>
                  </a:schemeClr>
                </a:solidFill>
              </a:rPr>
              <a:t> техподдержка </a:t>
            </a:r>
            <a:r>
              <a:rPr lang="ru-RU" sz="1200">
                <a:solidFill>
                  <a:schemeClr val="bg2">
                    <a:lumMod val="50000"/>
                  </a:schemeClr>
                </a:solidFill>
              </a:rPr>
              <a:t>+</a:t>
            </a:r>
            <a:r>
              <a:rPr lang="en-US" sz="120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200" err="1">
                <a:solidFill>
                  <a:schemeClr val="bg2">
                    <a:lumMod val="50000"/>
                  </a:schemeClr>
                </a:solidFill>
              </a:rPr>
              <a:t>пресейл</a:t>
            </a:r>
            <a:r>
              <a:rPr lang="en-US" sz="120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200" err="1">
                <a:solidFill>
                  <a:schemeClr val="bg2">
                    <a:lumMod val="50000"/>
                  </a:schemeClr>
                </a:solidFill>
              </a:rPr>
              <a:t>экспертиза</a:t>
            </a:r>
            <a:r>
              <a:rPr lang="ru-RU" sz="120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200" b="1">
                <a:solidFill>
                  <a:schemeClr val="bg2">
                    <a:lumMod val="50000"/>
                  </a:schemeClr>
                </a:solidFill>
              </a:rPr>
              <a:t>•</a:t>
            </a:r>
            <a:r>
              <a:rPr lang="en-US" sz="1200">
                <a:solidFill>
                  <a:schemeClr val="bg2">
                    <a:lumMod val="50000"/>
                  </a:schemeClr>
                </a:solidFill>
              </a:rPr>
              <a:t> сценарии миграции, резервирования и масштабирования</a:t>
            </a:r>
          </a:p>
        </p:txBody>
      </p:sp>
      <p:sp>
        <p:nvSpPr>
          <p:cNvPr id="27" name="Прямоугольник: скругленные углы 26">
            <a:extLst>
              <a:ext uri="{FF2B5EF4-FFF2-40B4-BE49-F238E27FC236}">
                <a16:creationId xmlns:a16="http://schemas.microsoft.com/office/drawing/2014/main" id="{49439DA8-C84C-453F-8E6A-45B50DF666A0}"/>
              </a:ext>
            </a:extLst>
          </p:cNvPr>
          <p:cNvSpPr/>
          <p:nvPr/>
        </p:nvSpPr>
        <p:spPr>
          <a:xfrm>
            <a:off x="427259" y="3638227"/>
            <a:ext cx="7383241" cy="233668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algn="ctr"/>
            <a:r>
              <a:rPr lang="ru-RU" sz="1200">
                <a:solidFill>
                  <a:schemeClr val="bg1"/>
                </a:solidFill>
                <a:latin typeface="+mj-lt"/>
              </a:rPr>
              <a:t> </a:t>
            </a:r>
            <a:r>
              <a:rPr lang="ru-RU" sz="1200">
                <a:solidFill>
                  <a:schemeClr val="bg2">
                    <a:lumMod val="50000"/>
                  </a:schemeClr>
                </a:solidFill>
                <a:latin typeface="+mj-lt"/>
              </a:rPr>
              <a:t>SLA 99,982 %</a:t>
            </a:r>
            <a:endParaRPr lang="en-US" sz="1200">
              <a:solidFill>
                <a:schemeClr val="bg2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47713480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3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225263FC-CC2E-400D-AB4B-79EB076DD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A863-1CBF-4C93-BDB9-A45FE7F28BAD}" type="slidenum">
              <a:rPr lang="ru-RU" smtClean="0"/>
              <a:t>10</a:t>
            </a:fld>
            <a:endParaRPr lang="ru-RU"/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5905A368-95BC-4576-98D3-12504A9EE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20"/>
            <a:ext cx="11621353" cy="654256"/>
          </a:xfrm>
        </p:spPr>
        <p:txBody>
          <a:bodyPr/>
          <a:lstStyle/>
          <a:p>
            <a:r>
              <a:rPr lang="ru-RU">
                <a:solidFill>
                  <a:srgbClr val="002060"/>
                </a:solidFill>
              </a:rPr>
              <a:t>Хранение</a:t>
            </a:r>
            <a:br>
              <a:rPr lang="ru-RU"/>
            </a:b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9457CC-8096-43E2-9484-5D1F406551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09" r="11988" b="72874"/>
          <a:stretch/>
        </p:blipFill>
        <p:spPr>
          <a:xfrm>
            <a:off x="320526" y="1923067"/>
            <a:ext cx="6033156" cy="2620152"/>
          </a:xfrm>
          <a:prstGeom prst="roundRect">
            <a:avLst>
              <a:gd name="adj" fmla="val 9471"/>
            </a:avLst>
          </a:prstGeom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4D8EEA91-B427-4C39-A757-25025D16F6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414" t="1000" r="193"/>
          <a:stretch>
            <a:fillRect/>
          </a:stretch>
        </p:blipFill>
        <p:spPr>
          <a:xfrm>
            <a:off x="8088203" y="1356910"/>
            <a:ext cx="1420343" cy="4610258"/>
          </a:xfrm>
          <a:prstGeom prst="roundRect">
            <a:avLst>
              <a:gd name="adj" fmla="val 6359"/>
            </a:avLst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451DFC-EA23-47DE-92F6-DE2D3031AAF3}"/>
              </a:ext>
            </a:extLst>
          </p:cNvPr>
          <p:cNvSpPr txBox="1"/>
          <p:nvPr/>
        </p:nvSpPr>
        <p:spPr>
          <a:xfrm>
            <a:off x="9854256" y="1422621"/>
            <a:ext cx="19439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err="1">
                <a:solidFill>
                  <a:srgbClr val="002060"/>
                </a:solidFill>
                <a:latin typeface="+mj-lt"/>
              </a:rPr>
              <a:t>Infinibox</a:t>
            </a:r>
            <a:r>
              <a:rPr lang="en-US" sz="1800">
                <a:solidFill>
                  <a:srgbClr val="002060"/>
                </a:solidFill>
                <a:latin typeface="+mj-lt"/>
              </a:rPr>
              <a:t> 6</a:t>
            </a:r>
            <a:r>
              <a:rPr lang="ru-RU" sz="1800">
                <a:solidFill>
                  <a:srgbClr val="002060"/>
                </a:solidFill>
                <a:latin typeface="+mj-lt"/>
              </a:rPr>
              <a:t>000</a:t>
            </a:r>
            <a:r>
              <a:rPr lang="en-US" sz="1800">
                <a:solidFill>
                  <a:srgbClr val="002060"/>
                </a:solidFill>
                <a:latin typeface="+mj-lt"/>
              </a:rPr>
              <a:t> k</a:t>
            </a:r>
            <a:endParaRPr lang="ru-RU" sz="180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AB62AF-C44C-4054-ABEA-35F4506BE6E8}"/>
              </a:ext>
            </a:extLst>
          </p:cNvPr>
          <p:cNvSpPr txBox="1"/>
          <p:nvPr/>
        </p:nvSpPr>
        <p:spPr>
          <a:xfrm>
            <a:off x="393751" y="1380183"/>
            <a:ext cx="36692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solidFill>
                  <a:srgbClr val="002060"/>
                </a:solidFill>
                <a:latin typeface="+mj-lt"/>
              </a:rPr>
              <a:t>Huawei Dorado </a:t>
            </a:r>
            <a:r>
              <a:rPr lang="ru-RU" sz="1800">
                <a:solidFill>
                  <a:srgbClr val="002060"/>
                </a:solidFill>
                <a:latin typeface="+mj-lt"/>
              </a:rPr>
              <a:t>5000, 6000, </a:t>
            </a:r>
            <a:r>
              <a:rPr lang="en-US" sz="1800">
                <a:solidFill>
                  <a:srgbClr val="002060"/>
                </a:solidFill>
                <a:latin typeface="+mj-lt"/>
              </a:rPr>
              <a:t>8000</a:t>
            </a:r>
            <a:endParaRPr lang="ru-RU" sz="180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8" name="Прямоугольник: скругленные углы 7">
            <a:extLst>
              <a:ext uri="{FF2B5EF4-FFF2-40B4-BE49-F238E27FC236}">
                <a16:creationId xmlns:a16="http://schemas.microsoft.com/office/drawing/2014/main" id="{DD5A7DE3-8580-41FE-A372-081D8E60FC11}"/>
              </a:ext>
            </a:extLst>
          </p:cNvPr>
          <p:cNvSpPr/>
          <p:nvPr/>
        </p:nvSpPr>
        <p:spPr>
          <a:xfrm>
            <a:off x="320525" y="1408894"/>
            <a:ext cx="3742427" cy="311909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Прямоугольник: скругленные углы 8">
            <a:extLst>
              <a:ext uri="{FF2B5EF4-FFF2-40B4-BE49-F238E27FC236}">
                <a16:creationId xmlns:a16="http://schemas.microsoft.com/office/drawing/2014/main" id="{BB28498C-C6F2-47F7-8BA3-592CF3AA602E}"/>
              </a:ext>
            </a:extLst>
          </p:cNvPr>
          <p:cNvSpPr/>
          <p:nvPr/>
        </p:nvSpPr>
        <p:spPr>
          <a:xfrm>
            <a:off x="9721166" y="1451333"/>
            <a:ext cx="2077083" cy="311909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E68BC3-273B-4E1F-95AE-47DF5EEBADD7}"/>
              </a:ext>
            </a:extLst>
          </p:cNvPr>
          <p:cNvSpPr txBox="1"/>
          <p:nvPr/>
        </p:nvSpPr>
        <p:spPr>
          <a:xfrm>
            <a:off x="320525" y="4831486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>
                <a:solidFill>
                  <a:schemeClr val="tx1">
                    <a:lumMod val="75000"/>
                    <a:lumOff val="25000"/>
                  </a:schemeClr>
                </a:solidFill>
              </a:rPr>
              <a:t>И другие, в зависимости от задач:</a:t>
            </a:r>
            <a:endParaRPr lang="en-US" sz="18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ru-RU" sz="18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sz="1800">
                <a:solidFill>
                  <a:srgbClr val="002060"/>
                </a:solidFill>
                <a:latin typeface="+mj-lt"/>
              </a:rPr>
              <a:t>3Par, QSAN, Hitachi</a:t>
            </a:r>
            <a:endParaRPr lang="ru-RU" sz="1800">
              <a:solidFill>
                <a:srgbClr val="002060"/>
              </a:solidFill>
              <a:latin typeface="+mj-lt"/>
            </a:endParaRPr>
          </a:p>
        </p:txBody>
      </p:sp>
      <p:cxnSp>
        <p:nvCxnSpPr>
          <p:cNvPr id="12" name="Соединитель: уступ 11">
            <a:extLst>
              <a:ext uri="{FF2B5EF4-FFF2-40B4-BE49-F238E27FC236}">
                <a16:creationId xmlns:a16="http://schemas.microsoft.com/office/drawing/2014/main" id="{BDDEECB3-EFC2-4EA3-8F30-A510AED60119}"/>
              </a:ext>
            </a:extLst>
          </p:cNvPr>
          <p:cNvCxnSpPr>
            <a:stCxn id="8" idx="3"/>
            <a:endCxn id="4" idx="3"/>
          </p:cNvCxnSpPr>
          <p:nvPr/>
        </p:nvCxnSpPr>
        <p:spPr>
          <a:xfrm>
            <a:off x="4062952" y="1564849"/>
            <a:ext cx="2290730" cy="1668294"/>
          </a:xfrm>
          <a:prstGeom prst="bentConnector3">
            <a:avLst>
              <a:gd name="adj1" fmla="val 109979"/>
            </a:avLst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Соединитель: уступ 13">
            <a:extLst>
              <a:ext uri="{FF2B5EF4-FFF2-40B4-BE49-F238E27FC236}">
                <a16:creationId xmlns:a16="http://schemas.microsoft.com/office/drawing/2014/main" id="{DD7E23EE-D6C8-4550-923F-A6FE1AC4D6F6}"/>
              </a:ext>
            </a:extLst>
          </p:cNvPr>
          <p:cNvCxnSpPr>
            <a:cxnSpLocks/>
            <a:stCxn id="9" idx="2"/>
            <a:endCxn id="5" idx="3"/>
          </p:cNvCxnSpPr>
          <p:nvPr/>
        </p:nvCxnSpPr>
        <p:spPr>
          <a:xfrm rot="5400000">
            <a:off x="9184729" y="2087059"/>
            <a:ext cx="1898797" cy="1251162"/>
          </a:xfrm>
          <a:prstGeom prst="bentConnector2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781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603;p3">
            <a:extLst>
              <a:ext uri="{FF2B5EF4-FFF2-40B4-BE49-F238E27FC236}">
                <a16:creationId xmlns:a16="http://schemas.microsoft.com/office/drawing/2014/main" id="{A99B5798-5262-4F96-A06B-2CB1452A4801}"/>
              </a:ext>
            </a:extLst>
          </p:cNvPr>
          <p:cNvSpPr txBox="1">
            <a:spLocks/>
          </p:cNvSpPr>
          <p:nvPr/>
        </p:nvSpPr>
        <p:spPr>
          <a:xfrm>
            <a:off x="0" y="229321"/>
            <a:ext cx="12192000" cy="5492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ru-RU" sz="20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Montserrat" panose="00000500000000000000" pitchFamily="2" charset="-52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201BF6E-8786-4DEC-8C8B-FA21FB6B5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62" y="229320"/>
            <a:ext cx="11621353" cy="549205"/>
          </a:xfrm>
        </p:spPr>
        <p:txBody>
          <a:bodyPr/>
          <a:lstStyle/>
          <a:p>
            <a:r>
              <a:rPr lang="ru-RU" sz="3000">
                <a:solidFill>
                  <a:srgbClr val="002060"/>
                </a:solidFill>
              </a:rPr>
              <a:t>Защита и безопасность</a:t>
            </a:r>
            <a:endParaRPr lang="en-US" sz="3000">
              <a:solidFill>
                <a:srgbClr val="002060"/>
              </a:solidFill>
            </a:endParaRPr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8E724DAA-7FC3-4572-8178-989388C8799C}"/>
              </a:ext>
            </a:extLst>
          </p:cNvPr>
          <p:cNvSpPr/>
          <p:nvPr/>
        </p:nvSpPr>
        <p:spPr>
          <a:xfrm>
            <a:off x="440483" y="1220090"/>
            <a:ext cx="4442311" cy="3023193"/>
          </a:xfrm>
          <a:prstGeom prst="roundRect">
            <a:avLst>
              <a:gd name="adj" fmla="val 5003"/>
            </a:avLst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E2B9E67B-D323-4D0B-8C94-7A572B598CDF}"/>
              </a:ext>
            </a:extLst>
          </p:cNvPr>
          <p:cNvSpPr/>
          <p:nvPr/>
        </p:nvSpPr>
        <p:spPr>
          <a:xfrm>
            <a:off x="334960" y="1302872"/>
            <a:ext cx="4358337" cy="31906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Особый фокус на кибербезопасность </a:t>
            </a:r>
            <a:b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</a:b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Мы прошли необходимые аттестации и получили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  <a:hlinkClick r:id="rId3"/>
              </a:rPr>
              <a:t>сертификаты соответствия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, которые доказывают высокий уровень защищенности, а именно:</a:t>
            </a:r>
          </a:p>
          <a:p>
            <a:pPr marL="628650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Соответствие требований закона 152-ФЗ и Приказу № 21 ФСТЭК УЗ-1</a:t>
            </a:r>
          </a:p>
          <a:p>
            <a:pPr marL="628650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Соответствие требований закона 242-ФЗ</a:t>
            </a:r>
          </a:p>
          <a:p>
            <a:pPr marL="628650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PCI DSS 4.0</a:t>
            </a: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.1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>
                  <a:lumMod val="50000"/>
                </a:srgbClr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628650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ГОСТ Р 57580.1-2017 (для усиленного уровня защиты информации. 5 уровень соответствия)</a:t>
            </a:r>
          </a:p>
          <a:p>
            <a:pPr marL="285750" marR="0" lvl="0" indent="-285750" algn="ct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ru-RU" sz="16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7" name="Прямоугольник: скругленные углы 6">
            <a:extLst>
              <a:ext uri="{FF2B5EF4-FFF2-40B4-BE49-F238E27FC236}">
                <a16:creationId xmlns:a16="http://schemas.microsoft.com/office/drawing/2014/main" id="{EBA01A2E-6795-4C9A-9A0C-2EA4F88F762A}"/>
              </a:ext>
            </a:extLst>
          </p:cNvPr>
          <p:cNvSpPr/>
          <p:nvPr/>
        </p:nvSpPr>
        <p:spPr>
          <a:xfrm>
            <a:off x="5099243" y="1220090"/>
            <a:ext cx="6474992" cy="1408997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7486CDD9-6462-47C3-8EBF-0DB3B2D99A9E}"/>
              </a:ext>
            </a:extLst>
          </p:cNvPr>
          <p:cNvSpPr/>
          <p:nvPr/>
        </p:nvSpPr>
        <p:spPr>
          <a:xfrm>
            <a:off x="5288739" y="1399430"/>
            <a:ext cx="6096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marL="19050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Регулярно 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подтверждаем высокий уровень </a:t>
            </a:r>
            <a:r>
              <a:rPr kumimoji="0" lang="ru-RU" sz="1600" b="1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киберустойчивости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,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проводя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penetration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тестирование </a:t>
            </a:r>
            <a:b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</a:b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у разных подрядчиков (по запросу предоставляем отчеты клиентам);</a:t>
            </a:r>
          </a:p>
        </p:txBody>
      </p:sp>
      <p:sp>
        <p:nvSpPr>
          <p:cNvPr id="9" name="Прямоугольник: скругленные углы 8">
            <a:extLst>
              <a:ext uri="{FF2B5EF4-FFF2-40B4-BE49-F238E27FC236}">
                <a16:creationId xmlns:a16="http://schemas.microsoft.com/office/drawing/2014/main" id="{483B3EF1-5070-41AD-A596-DD6959D792B1}"/>
              </a:ext>
            </a:extLst>
          </p:cNvPr>
          <p:cNvSpPr/>
          <p:nvPr/>
        </p:nvSpPr>
        <p:spPr>
          <a:xfrm>
            <a:off x="5099243" y="2834286"/>
            <a:ext cx="6474992" cy="1408997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57BB4E72-B96E-4985-BE11-C9DF0145CD92}"/>
              </a:ext>
            </a:extLst>
          </p:cNvPr>
          <p:cNvSpPr/>
          <p:nvPr/>
        </p:nvSpPr>
        <p:spPr>
          <a:xfrm>
            <a:off x="334960" y="4631846"/>
            <a:ext cx="30139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9050" marR="0" lvl="0" indent="0" algn="ct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Защищаем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свои и клиентские префиксы 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от 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DDoS 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атак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 помощью нашего технологического партнера -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Service Pipe</a:t>
            </a:r>
          </a:p>
        </p:txBody>
      </p:sp>
      <p:sp>
        <p:nvSpPr>
          <p:cNvPr id="12" name="Прямоугольник: скругленные углы 11">
            <a:extLst>
              <a:ext uri="{FF2B5EF4-FFF2-40B4-BE49-F238E27FC236}">
                <a16:creationId xmlns:a16="http://schemas.microsoft.com/office/drawing/2014/main" id="{1D6B9AB7-1A2D-4F88-8C70-011BCA14C8BC}"/>
              </a:ext>
            </a:extLst>
          </p:cNvPr>
          <p:cNvSpPr/>
          <p:nvPr/>
        </p:nvSpPr>
        <p:spPr>
          <a:xfrm>
            <a:off x="446026" y="4562668"/>
            <a:ext cx="3013980" cy="1461796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BB8D6347-1298-4E2C-B1F8-9C9B5F9046F4}"/>
              </a:ext>
            </a:extLst>
          </p:cNvPr>
          <p:cNvSpPr/>
          <p:nvPr/>
        </p:nvSpPr>
        <p:spPr>
          <a:xfrm>
            <a:off x="3664527" y="4562668"/>
            <a:ext cx="2301682" cy="1461796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5" name="Прямоугольник: скругленные углы 14">
            <a:extLst>
              <a:ext uri="{FF2B5EF4-FFF2-40B4-BE49-F238E27FC236}">
                <a16:creationId xmlns:a16="http://schemas.microsoft.com/office/drawing/2014/main" id="{E8248DD3-E86C-42EE-9005-40549250F5AB}"/>
              </a:ext>
            </a:extLst>
          </p:cNvPr>
          <p:cNvSpPr/>
          <p:nvPr/>
        </p:nvSpPr>
        <p:spPr>
          <a:xfrm>
            <a:off x="9033082" y="4562668"/>
            <a:ext cx="2541153" cy="1461796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783E24ED-F9C0-47B1-8C09-0F9F54F7197F}"/>
              </a:ext>
            </a:extLst>
          </p:cNvPr>
          <p:cNvSpPr/>
          <p:nvPr/>
        </p:nvSpPr>
        <p:spPr>
          <a:xfrm>
            <a:off x="6170730" y="4562668"/>
            <a:ext cx="2657831" cy="1461796"/>
          </a:xfrm>
          <a:prstGeom prst="roundRect">
            <a:avLst>
              <a:gd name="adj" fmla="val 9680"/>
            </a:avLst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6A8AB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8C6934EC-F36B-468F-81C1-6714A1B9D296}"/>
              </a:ext>
            </a:extLst>
          </p:cNvPr>
          <p:cNvSpPr/>
          <p:nvPr/>
        </p:nvSpPr>
        <p:spPr>
          <a:xfrm>
            <a:off x="3842602" y="4947246"/>
            <a:ext cx="19455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9050" marR="0" lvl="0" indent="0" algn="ct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Используем ГЕО фильтрацию</a:t>
            </a:r>
          </a:p>
        </p:txBody>
      </p:sp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B47FBE51-CCDE-49F3-B0FA-DC10C8D892F1}"/>
              </a:ext>
            </a:extLst>
          </p:cNvPr>
          <p:cNvSpPr/>
          <p:nvPr/>
        </p:nvSpPr>
        <p:spPr>
          <a:xfrm>
            <a:off x="5293507" y="3053759"/>
            <a:ext cx="59742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9050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Постоянно обновляем ПО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на серверах облака и само системное облачное ПО (по запросу предоставляем отчеты клиентам)</a:t>
            </a:r>
          </a:p>
        </p:txBody>
      </p: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47A14683-DB1C-49D7-B11B-351228CD6DFE}"/>
              </a:ext>
            </a:extLst>
          </p:cNvPr>
          <p:cNvSpPr/>
          <p:nvPr/>
        </p:nvSpPr>
        <p:spPr>
          <a:xfrm>
            <a:off x="6190534" y="4701024"/>
            <a:ext cx="263802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9050" marR="0" lvl="0" indent="0" algn="ct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Регулярно следим за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новостями и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 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появлением новых уязвимостей </a:t>
            </a:r>
            <a:b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</a:b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в информационной среде</a:t>
            </a:r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id="{AEEF05FB-AAAE-4C1F-87EF-8A24F0F0BD49}"/>
              </a:ext>
            </a:extLst>
          </p:cNvPr>
          <p:cNvSpPr/>
          <p:nvPr/>
        </p:nvSpPr>
        <p:spPr>
          <a:xfrm>
            <a:off x="9155995" y="4806913"/>
            <a:ext cx="229532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9050" marR="0" lvl="0" indent="0" algn="ct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455DC1"/>
              </a:buClr>
              <a:buSzPct val="100000"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Готовы 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обсуждать индивидуальный подход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к ИБ</a:t>
            </a:r>
          </a:p>
        </p:txBody>
      </p:sp>
    </p:spTree>
    <p:extLst>
      <p:ext uri="{BB962C8B-B14F-4D97-AF65-F5344CB8AC3E}">
        <p14:creationId xmlns:p14="http://schemas.microsoft.com/office/powerpoint/2010/main" val="3403736373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4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Rectangle 7">
            <a:extLst>
              <a:ext uri="{FF2B5EF4-FFF2-40B4-BE49-F238E27FC236}">
                <a16:creationId xmlns:a16="http://schemas.microsoft.com/office/drawing/2014/main" id="{16D9122C-ABDB-4E10-96CD-3753D5E0B2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1385" y="1280727"/>
            <a:ext cx="9418638" cy="64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080" tIns="36720" rIns="73080" bIns="36720">
            <a:spAutoFit/>
          </a:bodyPr>
          <a:lstStyle>
            <a:lvl1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1pPr>
            <a:lvl2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2pPr>
            <a:lvl3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3pPr>
            <a:lvl4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4pPr>
            <a:lvl5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9pPr>
          </a:lstStyle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Tx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r>
              <a:rPr kumimoji="0" lang="ru-RU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</a:rPr>
              <a:t>Частное облако</a:t>
            </a:r>
            <a:endParaRPr kumimoji="0" sz="4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63966750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 descr="Пользователи из таблиц">
            <a:extLst>
              <a:ext uri="{FF2B5EF4-FFF2-40B4-BE49-F238E27FC236}">
                <a16:creationId xmlns:a16="http://schemas.microsoft.com/office/drawing/2014/main" id="{69D44C19-866A-42B0-A9CE-B365E1D1A80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33274" r="33274"/>
          <a:stretch/>
        </p:blipFill>
        <p:spPr>
          <a:xfrm>
            <a:off x="8544990" y="0"/>
            <a:ext cx="3636437" cy="6115050"/>
          </a:xfrm>
          <a:prstGeom prst="rect">
            <a:avLst/>
          </a:prstGeom>
        </p:spPr>
      </p:pic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1CC74DDB-62F0-47F8-B1EB-FFED9B6B7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190" y="1082061"/>
            <a:ext cx="6082718" cy="644201"/>
          </a:xfrm>
        </p:spPr>
        <p:txBody>
          <a:bodyPr/>
          <a:lstStyle/>
          <a:p>
            <a:pPr algn="ctr"/>
            <a:r>
              <a:rPr lang="ru-RU" sz="3200">
                <a:solidFill>
                  <a:srgbClr val="002060"/>
                </a:solidFill>
              </a:rPr>
              <a:t>Частное Облако</a:t>
            </a:r>
            <a:br>
              <a:rPr lang="en-US">
                <a:solidFill>
                  <a:srgbClr val="002060"/>
                </a:solidFill>
              </a:rPr>
            </a:br>
            <a:endParaRPr lang="en-US">
              <a:solidFill>
                <a:srgbClr val="002060"/>
              </a:solidFill>
            </a:endParaRPr>
          </a:p>
        </p:txBody>
      </p:sp>
      <p:sp>
        <p:nvSpPr>
          <p:cNvPr id="5" name="Google Shape;960;p24">
            <a:extLst>
              <a:ext uri="{FF2B5EF4-FFF2-40B4-BE49-F238E27FC236}">
                <a16:creationId xmlns:a16="http://schemas.microsoft.com/office/drawing/2014/main" id="{1F103762-932C-4C62-A58A-41476D77A38A}"/>
              </a:ext>
            </a:extLst>
          </p:cNvPr>
          <p:cNvSpPr txBox="1"/>
          <p:nvPr/>
        </p:nvSpPr>
        <p:spPr>
          <a:xfrm>
            <a:off x="948191" y="2406484"/>
            <a:ext cx="6082717" cy="11695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algn="ctr"/>
            <a:r>
              <a:rPr lang="en-US" sz="2000">
                <a:solidFill>
                  <a:srgbClr val="002060"/>
                </a:solidFill>
                <a:latin typeface="+mj-lt"/>
                <a:ea typeface="Arial" pitchFamily="34" charset="-122"/>
                <a:cs typeface="Arial"/>
              </a:rPr>
              <a:t>Изолированный </a:t>
            </a:r>
            <a:r>
              <a:rPr lang="en-US" sz="2000" err="1">
                <a:solidFill>
                  <a:srgbClr val="002060"/>
                </a:solidFill>
                <a:latin typeface="+mj-lt"/>
                <a:ea typeface="Arial" pitchFamily="34" charset="-122"/>
                <a:cs typeface="Arial"/>
              </a:rPr>
              <a:t>программно-аппаратный</a:t>
            </a:r>
            <a:r>
              <a:rPr lang="en-US" sz="2000">
                <a:solidFill>
                  <a:srgbClr val="002060"/>
                </a:solidFill>
                <a:latin typeface="+mj-lt"/>
                <a:ea typeface="Arial" pitchFamily="34" charset="-122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+mj-lt"/>
                <a:ea typeface="Arial" pitchFamily="34" charset="-122"/>
                <a:cs typeface="Arial"/>
              </a:rPr>
              <a:t>стек</a:t>
            </a:r>
            <a:r>
              <a:rPr lang="en-US" sz="2000">
                <a:solidFill>
                  <a:srgbClr val="002060"/>
                </a:solidFill>
                <a:latin typeface="+mj-lt"/>
                <a:ea typeface="Arial" pitchFamily="34" charset="-122"/>
                <a:cs typeface="Arial"/>
              </a:rPr>
              <a:t>:</a:t>
            </a:r>
            <a:endParaRPr lang="en-US" sz="2000">
              <a:solidFill>
                <a:srgbClr val="002060"/>
              </a:solidFill>
              <a:latin typeface="+mj-lt"/>
              <a:cs typeface="Segoe UI"/>
            </a:endParaRPr>
          </a:p>
          <a:p>
            <a:pPr algn="ctr"/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отказоустойчивая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ИТ-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инфраструктура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без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капитальных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затрат</a:t>
            </a:r>
            <a:r>
              <a:rPr lang="ru-RU" sz="20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и «шумных соседей»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8" name="Shape 26">
            <a:extLst>
              <a:ext uri="{FF2B5EF4-FFF2-40B4-BE49-F238E27FC236}">
                <a16:creationId xmlns:a16="http://schemas.microsoft.com/office/drawing/2014/main" id="{BAF72DF8-12E8-4BC0-A687-981AC8BFD3AB}"/>
              </a:ext>
            </a:extLst>
          </p:cNvPr>
          <p:cNvSpPr/>
          <p:nvPr/>
        </p:nvSpPr>
        <p:spPr>
          <a:xfrm>
            <a:off x="2127594" y="1121483"/>
            <a:ext cx="3751251" cy="565355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0973C5"/>
            </a:solidFill>
            <a:prstDash val="solid"/>
          </a:ln>
        </p:spPr>
        <p:txBody>
          <a:bodyPr/>
          <a:lstStyle/>
          <a:p>
            <a:endParaRPr lang="ru-RU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5446989-2BB5-4CBB-893C-C3A4C12FF5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15856" r="7526"/>
          <a:stretch/>
        </p:blipFill>
        <p:spPr>
          <a:xfrm>
            <a:off x="6737242" y="0"/>
            <a:ext cx="4685122" cy="61150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CED26B-572F-449F-B940-20A43B9C5850}"/>
              </a:ext>
            </a:extLst>
          </p:cNvPr>
          <p:cNvSpPr txBox="1"/>
          <p:nvPr/>
        </p:nvSpPr>
        <p:spPr>
          <a:xfrm>
            <a:off x="640854" y="3858192"/>
            <a:ext cx="67247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Инфраструктура</a:t>
            </a:r>
            <a:r>
              <a:rPr lang="ru-RU" sz="20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 </a:t>
            </a:r>
            <a:r>
              <a:rPr lang="en-US" sz="20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под ваш контур</a:t>
            </a:r>
            <a:endParaRPr lang="en-US" sz="2000">
              <a:solidFill>
                <a:srgbClr val="00206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26461367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5"/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680B33-F803-110A-F887-B295D9749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13">
            <a:extLst>
              <a:ext uri="{FF2B5EF4-FFF2-40B4-BE49-F238E27FC236}">
                <a16:creationId xmlns:a16="http://schemas.microsoft.com/office/drawing/2014/main" id="{6E094662-4377-4D03-AFEF-6BAD500836A2}"/>
              </a:ext>
            </a:extLst>
          </p:cNvPr>
          <p:cNvSpPr/>
          <p:nvPr/>
        </p:nvSpPr>
        <p:spPr>
          <a:xfrm>
            <a:off x="9711060" y="-14576"/>
            <a:ext cx="2491803" cy="6048374"/>
          </a:xfrm>
          <a:prstGeom prst="roundRect">
            <a:avLst>
              <a:gd name="adj" fmla="val 0"/>
            </a:avLst>
          </a:prstGeom>
          <a:solidFill>
            <a:srgbClr val="D6DDE7"/>
          </a:solidFill>
          <a:ln w="12700">
            <a:noFill/>
            <a:prstDash val="solid"/>
          </a:ln>
        </p:spPr>
        <p:txBody>
          <a:bodyPr/>
          <a:lstStyle/>
          <a:p>
            <a:endParaRPr lang="ru-RU"/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40410A75-B8C9-9747-C73B-5E13FD2E9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323" y="224904"/>
            <a:ext cx="11621353" cy="722306"/>
          </a:xfrm>
        </p:spPr>
        <p:txBody>
          <a:bodyPr lIns="91440" tIns="45720" rIns="91440" bIns="45720" anchor="t"/>
          <a:lstStyle/>
          <a:p>
            <a:r>
              <a:rPr lang="ru-RU">
                <a:solidFill>
                  <a:srgbClr val="002060"/>
                </a:solidFill>
              </a:rPr>
              <a:t>Частное облако</a:t>
            </a:r>
            <a:br>
              <a:rPr lang="ru-RU"/>
            </a:br>
            <a:endParaRPr lang="en-US"/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EA36594C-4515-EFEA-D398-E2F2EDC6F5AB}"/>
              </a:ext>
            </a:extLst>
          </p:cNvPr>
          <p:cNvSpPr/>
          <p:nvPr/>
        </p:nvSpPr>
        <p:spPr>
          <a:xfrm>
            <a:off x="339961" y="904523"/>
            <a:ext cx="3964455" cy="5129275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7" name="Прямоугольник: скругленные углы 6">
            <a:extLst>
              <a:ext uri="{FF2B5EF4-FFF2-40B4-BE49-F238E27FC236}">
                <a16:creationId xmlns:a16="http://schemas.microsoft.com/office/drawing/2014/main" id="{5B485581-2E93-883E-6879-FC7A56FEC255}"/>
              </a:ext>
            </a:extLst>
          </p:cNvPr>
          <p:cNvSpPr/>
          <p:nvPr/>
        </p:nvSpPr>
        <p:spPr>
          <a:xfrm>
            <a:off x="4430520" y="893990"/>
            <a:ext cx="5030367" cy="5139808"/>
          </a:xfrm>
          <a:prstGeom prst="roundRect">
            <a:avLst>
              <a:gd name="adj" fmla="val 235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369841F0-13E5-3A00-622F-77584FF4C620}"/>
              </a:ext>
            </a:extLst>
          </p:cNvPr>
          <p:cNvSpPr/>
          <p:nvPr/>
        </p:nvSpPr>
        <p:spPr>
          <a:xfrm>
            <a:off x="1102856" y="1155019"/>
            <a:ext cx="3115438" cy="3288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err="1">
                <a:solidFill>
                  <a:srgbClr val="0D2F6F"/>
                </a:solidFill>
                <a:latin typeface="+mj-lt"/>
              </a:rPr>
              <a:t>Приватный</a:t>
            </a:r>
            <a:r>
              <a:rPr lang="en-US" sz="1600" b="1">
                <a:solidFill>
                  <a:srgbClr val="0D2F6F"/>
                </a:solidFill>
                <a:latin typeface="+mj-lt"/>
              </a:rPr>
              <a:t> </a:t>
            </a:r>
            <a:r>
              <a:rPr lang="en-US" sz="1600" b="1" err="1">
                <a:solidFill>
                  <a:srgbClr val="0D2F6F"/>
                </a:solidFill>
                <a:latin typeface="+mj-lt"/>
              </a:rPr>
              <a:t>кластер</a:t>
            </a:r>
            <a:endParaRPr lang="en-US" sz="1600">
              <a:latin typeface="+mj-lt"/>
              <a:cs typeface="Segoe UI Semibold"/>
            </a:endParaRPr>
          </a:p>
        </p:txBody>
      </p:sp>
      <p:sp>
        <p:nvSpPr>
          <p:cNvPr id="26" name="Text 5">
            <a:extLst>
              <a:ext uri="{FF2B5EF4-FFF2-40B4-BE49-F238E27FC236}">
                <a16:creationId xmlns:a16="http://schemas.microsoft.com/office/drawing/2014/main" id="{1F86AF26-3DD7-1C35-BA2B-13158ACE6765}"/>
              </a:ext>
            </a:extLst>
          </p:cNvPr>
          <p:cNvSpPr/>
          <p:nvPr/>
        </p:nvSpPr>
        <p:spPr>
          <a:xfrm>
            <a:off x="5262974" y="1214425"/>
            <a:ext cx="3790731" cy="3188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ru-RU" sz="1600" b="1">
                <a:solidFill>
                  <a:srgbClr val="0D2F6F"/>
                </a:solidFill>
                <a:latin typeface="+mj-lt"/>
              </a:rPr>
              <a:t>Управляемое частное облако</a:t>
            </a:r>
            <a:endParaRPr lang="en-US" sz="1600" b="1">
              <a:solidFill>
                <a:srgbClr val="0D2F6F"/>
              </a:solidFill>
              <a:latin typeface="+mj-lt"/>
              <a:cs typeface="Segoe UI Semibold"/>
            </a:endParaRPr>
          </a:p>
        </p:txBody>
      </p:sp>
      <p:sp>
        <p:nvSpPr>
          <p:cNvPr id="30" name="Text 10">
            <a:extLst>
              <a:ext uri="{FF2B5EF4-FFF2-40B4-BE49-F238E27FC236}">
                <a16:creationId xmlns:a16="http://schemas.microsoft.com/office/drawing/2014/main" id="{6EEFFBB6-A5E3-EEF8-D5CD-5E04380A610A}"/>
              </a:ext>
            </a:extLst>
          </p:cNvPr>
          <p:cNvSpPr/>
          <p:nvPr/>
        </p:nvSpPr>
        <p:spPr>
          <a:xfrm>
            <a:off x="719544" y="1795390"/>
            <a:ext cx="3423395" cy="2964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Х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осты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с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быстрым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сроком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реализации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b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и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запуска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1" name="Text 12">
            <a:extLst>
              <a:ext uri="{FF2B5EF4-FFF2-40B4-BE49-F238E27FC236}">
                <a16:creationId xmlns:a16="http://schemas.microsoft.com/office/drawing/2014/main" id="{8975E205-4D3D-C7D9-B1CA-0F01FB171E82}"/>
              </a:ext>
            </a:extLst>
          </p:cNvPr>
          <p:cNvSpPr/>
          <p:nvPr/>
        </p:nvSpPr>
        <p:spPr>
          <a:xfrm>
            <a:off x="709306" y="2405536"/>
            <a:ext cx="3423395" cy="2964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Оплата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за ресурсы 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vCPU /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vRAM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/ Data Storage / Virtualization</a:t>
            </a:r>
          </a:p>
        </p:txBody>
      </p:sp>
      <p:sp>
        <p:nvSpPr>
          <p:cNvPr id="32" name="Text 14">
            <a:extLst>
              <a:ext uri="{FF2B5EF4-FFF2-40B4-BE49-F238E27FC236}">
                <a16:creationId xmlns:a16="http://schemas.microsoft.com/office/drawing/2014/main" id="{1E607F87-267E-25C5-AFBB-AA62A6B177B2}"/>
              </a:ext>
            </a:extLst>
          </p:cNvPr>
          <p:cNvSpPr/>
          <p:nvPr/>
        </p:nvSpPr>
        <p:spPr>
          <a:xfrm>
            <a:off x="713612" y="2909089"/>
            <a:ext cx="3419089" cy="5784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Подходит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,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когда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нужен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выделенный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контур </a:t>
            </a: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с </a:t>
            </a:r>
            <a:r>
              <a:rPr lang="ru-RU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изолицией</a:t>
            </a: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вычислительных ресурсов</a:t>
            </a:r>
          </a:p>
        </p:txBody>
      </p:sp>
      <p:sp>
        <p:nvSpPr>
          <p:cNvPr id="35" name="Text 40">
            <a:extLst>
              <a:ext uri="{FF2B5EF4-FFF2-40B4-BE49-F238E27FC236}">
                <a16:creationId xmlns:a16="http://schemas.microsoft.com/office/drawing/2014/main" id="{8017F0D7-763C-BEC9-6D98-3EBACEC39E9A}"/>
              </a:ext>
            </a:extLst>
          </p:cNvPr>
          <p:cNvSpPr/>
          <p:nvPr/>
        </p:nvSpPr>
        <p:spPr>
          <a:xfrm>
            <a:off x="4796147" y="1839549"/>
            <a:ext cx="2308652" cy="365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Оборудование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по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подписке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+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внедрение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+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сопровождение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7" name="Text 44">
            <a:extLst>
              <a:ext uri="{FF2B5EF4-FFF2-40B4-BE49-F238E27FC236}">
                <a16:creationId xmlns:a16="http://schemas.microsoft.com/office/drawing/2014/main" id="{AFBC5AE9-65FE-7E72-B837-A0FC62CD5D73}"/>
              </a:ext>
            </a:extLst>
          </p:cNvPr>
          <p:cNvSpPr/>
          <p:nvPr/>
        </p:nvSpPr>
        <p:spPr>
          <a:xfrm>
            <a:off x="4770482" y="2701942"/>
            <a:ext cx="2213170" cy="58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Предсказуемый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enterprise</a:t>
            </a: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контур под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критичные</a:t>
            </a:r>
            <a:r>
              <a:rPr 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en-US" sz="12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системы</a:t>
            </a:r>
            <a:endParaRPr lang="en-US" sz="1200" b="1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39" name="Text 72">
            <a:extLst>
              <a:ext uri="{FF2B5EF4-FFF2-40B4-BE49-F238E27FC236}">
                <a16:creationId xmlns:a16="http://schemas.microsoft.com/office/drawing/2014/main" id="{71CB061B-FD57-543E-9998-EBE443072656}"/>
              </a:ext>
            </a:extLst>
          </p:cNvPr>
          <p:cNvSpPr/>
          <p:nvPr/>
        </p:nvSpPr>
        <p:spPr>
          <a:xfrm>
            <a:off x="7354696" y="1838542"/>
            <a:ext cx="2011653" cy="626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Гибкая облачная база </a:t>
            </a:r>
            <a:b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для построения полнофункционального частного облака</a:t>
            </a:r>
          </a:p>
        </p:txBody>
      </p:sp>
      <p:sp>
        <p:nvSpPr>
          <p:cNvPr id="40" name="Text 74">
            <a:extLst>
              <a:ext uri="{FF2B5EF4-FFF2-40B4-BE49-F238E27FC236}">
                <a16:creationId xmlns:a16="http://schemas.microsoft.com/office/drawing/2014/main" id="{4E0A4C7C-885F-15BE-5CAD-94B827F3CF86}"/>
              </a:ext>
            </a:extLst>
          </p:cNvPr>
          <p:cNvSpPr/>
          <p:nvPr/>
        </p:nvSpPr>
        <p:spPr>
          <a:xfrm>
            <a:off x="7354696" y="2834718"/>
            <a:ext cx="1699009" cy="5120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1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Закрывает любые потребности в масштабирование и кастомизации</a:t>
            </a:r>
            <a:endParaRPr lang="en-US" sz="1200" b="1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43" name="Text 18">
            <a:extLst>
              <a:ext uri="{FF2B5EF4-FFF2-40B4-BE49-F238E27FC236}">
                <a16:creationId xmlns:a16="http://schemas.microsoft.com/office/drawing/2014/main" id="{B0762400-27FC-CA65-E931-AAFDD9EDA6A7}"/>
              </a:ext>
            </a:extLst>
          </p:cNvPr>
          <p:cNvSpPr/>
          <p:nvPr/>
        </p:nvSpPr>
        <p:spPr>
          <a:xfrm>
            <a:off x="713681" y="4324148"/>
            <a:ext cx="30906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Платформа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на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базе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vCloud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44" name="Text 20">
            <a:extLst>
              <a:ext uri="{FF2B5EF4-FFF2-40B4-BE49-F238E27FC236}">
                <a16:creationId xmlns:a16="http://schemas.microsoft.com/office/drawing/2014/main" id="{557F4274-6BFA-4157-1A77-E193124F63B5}"/>
              </a:ext>
            </a:extLst>
          </p:cNvPr>
          <p:cNvSpPr/>
          <p:nvPr/>
        </p:nvSpPr>
        <p:spPr>
          <a:xfrm>
            <a:off x="713681" y="4650291"/>
            <a:ext cx="30906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Средства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мониторинга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5" name="Text 22">
            <a:extLst>
              <a:ext uri="{FF2B5EF4-FFF2-40B4-BE49-F238E27FC236}">
                <a16:creationId xmlns:a16="http://schemas.microsoft.com/office/drawing/2014/main" id="{845E648E-F390-709B-6CA1-1CF76D7C2B31}"/>
              </a:ext>
            </a:extLst>
          </p:cNvPr>
          <p:cNvSpPr/>
          <p:nvPr/>
        </p:nvSpPr>
        <p:spPr>
          <a:xfrm>
            <a:off x="719544" y="4988206"/>
            <a:ext cx="3189285" cy="351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Гибридный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 ЦОД,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Тех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поддержка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, СЗИ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51" name="Text 48">
            <a:extLst>
              <a:ext uri="{FF2B5EF4-FFF2-40B4-BE49-F238E27FC236}">
                <a16:creationId xmlns:a16="http://schemas.microsoft.com/office/drawing/2014/main" id="{A5105663-DBA9-42D0-5153-E0087EB70F8A}"/>
              </a:ext>
            </a:extLst>
          </p:cNvPr>
          <p:cNvSpPr/>
          <p:nvPr/>
        </p:nvSpPr>
        <p:spPr>
          <a:xfrm>
            <a:off x="4760150" y="4631792"/>
            <a:ext cx="4606200" cy="329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На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базе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платформы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vCloud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/ OpenStack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52" name="Text 50">
            <a:extLst>
              <a:ext uri="{FF2B5EF4-FFF2-40B4-BE49-F238E27FC236}">
                <a16:creationId xmlns:a16="http://schemas.microsoft.com/office/drawing/2014/main" id="{A8A0AD40-46BF-105E-F1F0-8591FBBFA47C}"/>
              </a:ext>
            </a:extLst>
          </p:cNvPr>
          <p:cNvSpPr/>
          <p:nvPr/>
        </p:nvSpPr>
        <p:spPr>
          <a:xfrm>
            <a:off x="4769199" y="5526130"/>
            <a:ext cx="4493192" cy="3184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Платформа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управления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, личный кабинет, биллинг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cs typeface="Segoe UI"/>
            </a:endParaRPr>
          </a:p>
        </p:txBody>
      </p:sp>
      <p:sp>
        <p:nvSpPr>
          <p:cNvPr id="53" name="Text 50">
            <a:extLst>
              <a:ext uri="{FF2B5EF4-FFF2-40B4-BE49-F238E27FC236}">
                <a16:creationId xmlns:a16="http://schemas.microsoft.com/office/drawing/2014/main" id="{FDAF4729-B152-25F9-A238-BE5D3D94FFB7}"/>
              </a:ext>
            </a:extLst>
          </p:cNvPr>
          <p:cNvSpPr/>
          <p:nvPr/>
        </p:nvSpPr>
        <p:spPr>
          <a:xfrm>
            <a:off x="4769199" y="4263543"/>
            <a:ext cx="3782175" cy="237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ПО и оборудование мировых лидеров / </a:t>
            </a:r>
            <a:r>
              <a:rPr lang="ru-RU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Импортонезависимый</a:t>
            </a:r>
            <a:r>
              <a:rPr lang="ru-RU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u-RU" sz="1200" err="1">
                <a:solidFill>
                  <a:schemeClr val="tx1">
                    <a:lumMod val="75000"/>
                    <a:lumOff val="25000"/>
                  </a:schemeClr>
                </a:solidFill>
              </a:rPr>
              <a:t>контрур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6" name="Text 50">
            <a:extLst>
              <a:ext uri="{FF2B5EF4-FFF2-40B4-BE49-F238E27FC236}">
                <a16:creationId xmlns:a16="http://schemas.microsoft.com/office/drawing/2014/main" id="{B8F58515-F032-F223-6BAF-8CBDB2B56BC4}"/>
              </a:ext>
            </a:extLst>
          </p:cNvPr>
          <p:cNvSpPr/>
          <p:nvPr/>
        </p:nvSpPr>
        <p:spPr>
          <a:xfrm>
            <a:off x="4769199" y="5118650"/>
            <a:ext cx="4316058" cy="2868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Классические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 CI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архитектуры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 / </a:t>
            </a:r>
            <a:r>
              <a:rPr lang="en-US" sz="1200" err="1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Программно-определяемые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 HCI  </a:t>
            </a:r>
          </a:p>
        </p:txBody>
      </p:sp>
      <p:sp>
        <p:nvSpPr>
          <p:cNvPr id="60" name="Прямоугольник: скругленные углы 59">
            <a:extLst>
              <a:ext uri="{FF2B5EF4-FFF2-40B4-BE49-F238E27FC236}">
                <a16:creationId xmlns:a16="http://schemas.microsoft.com/office/drawing/2014/main" id="{F2DC48B4-863A-8495-9F1B-B17761B82EEE}"/>
              </a:ext>
            </a:extLst>
          </p:cNvPr>
          <p:cNvSpPr/>
          <p:nvPr/>
        </p:nvSpPr>
        <p:spPr>
          <a:xfrm>
            <a:off x="429055" y="3769729"/>
            <a:ext cx="3785705" cy="362198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algn="ctr"/>
            <a:r>
              <a:rPr lang="ru-RU" sz="1400">
                <a:solidFill>
                  <a:schemeClr val="bg1"/>
                </a:solidFill>
                <a:latin typeface="+mj-lt"/>
              </a:rPr>
              <a:t> </a:t>
            </a:r>
            <a:r>
              <a:rPr lang="ru-RU" sz="1400">
                <a:solidFill>
                  <a:schemeClr val="bg2">
                    <a:lumMod val="50000"/>
                  </a:schemeClr>
                </a:solidFill>
                <a:latin typeface="+mj-lt"/>
              </a:rPr>
              <a:t>ПО / что входит</a:t>
            </a:r>
            <a:endParaRPr lang="en-US" sz="1400">
              <a:solidFill>
                <a:schemeClr val="bg2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62" name="Прямоугольник: скругленные углы 61">
            <a:extLst>
              <a:ext uri="{FF2B5EF4-FFF2-40B4-BE49-F238E27FC236}">
                <a16:creationId xmlns:a16="http://schemas.microsoft.com/office/drawing/2014/main" id="{5C9C301D-84CA-8711-888D-DAFE697A02FC}"/>
              </a:ext>
            </a:extLst>
          </p:cNvPr>
          <p:cNvSpPr/>
          <p:nvPr/>
        </p:nvSpPr>
        <p:spPr>
          <a:xfrm>
            <a:off x="4585628" y="3769729"/>
            <a:ext cx="4780721" cy="357745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algn="ctr"/>
            <a:r>
              <a:rPr lang="ru-RU" sz="1400">
                <a:solidFill>
                  <a:schemeClr val="bg1"/>
                </a:solidFill>
                <a:latin typeface="+mj-lt"/>
              </a:rPr>
              <a:t> </a:t>
            </a:r>
            <a:r>
              <a:rPr lang="ru-RU" sz="1400">
                <a:solidFill>
                  <a:schemeClr val="bg2">
                    <a:lumMod val="50000"/>
                  </a:schemeClr>
                </a:solidFill>
                <a:latin typeface="+mj-lt"/>
              </a:rPr>
              <a:t>ПО / что входит</a:t>
            </a:r>
            <a:endParaRPr lang="en-US" sz="1400">
              <a:solidFill>
                <a:schemeClr val="bg2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3D55D072-94F8-48D0-A844-0EF982254A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96147" y="1134234"/>
            <a:ext cx="466827" cy="466827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1D31E888-499E-402F-AF2E-A267472AA3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6025" y="1138427"/>
            <a:ext cx="482553" cy="48255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B9695EE7-DCFA-4463-A30A-B0D86E1BD26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19501" t="1365" r="27690" b="5460"/>
          <a:stretch/>
        </p:blipFill>
        <p:spPr>
          <a:xfrm>
            <a:off x="9460887" y="73850"/>
            <a:ext cx="2725680" cy="6033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081403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8"/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93B8AC5F-6AEC-4200-AA2D-A02E275A3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20"/>
            <a:ext cx="11621353" cy="607122"/>
          </a:xfrm>
        </p:spPr>
        <p:txBody>
          <a:bodyPr/>
          <a:lstStyle/>
          <a:p>
            <a:r>
              <a:rPr lang="ru-RU">
                <a:solidFill>
                  <a:srgbClr val="002060"/>
                </a:solidFill>
              </a:rPr>
              <a:t>Как мы строим Облака</a:t>
            </a:r>
            <a:br>
              <a:rPr lang="ru-RU">
                <a:solidFill>
                  <a:srgbClr val="002060"/>
                </a:solidFill>
              </a:rPr>
            </a:br>
            <a:endParaRPr lang="en-US">
              <a:solidFill>
                <a:srgbClr val="002060"/>
              </a:solidFill>
            </a:endParaRPr>
          </a:p>
        </p:txBody>
      </p:sp>
      <p:pic>
        <p:nvPicPr>
          <p:cNvPr id="4" name="Google Shape;1027;p18">
            <a:extLst>
              <a:ext uri="{FF2B5EF4-FFF2-40B4-BE49-F238E27FC236}">
                <a16:creationId xmlns:a16="http://schemas.microsoft.com/office/drawing/2014/main" id="{D365969C-98B5-4714-B58D-84D72BCC24C0}"/>
              </a:ext>
            </a:extLst>
          </p:cNvPr>
          <p:cNvPicPr preferRelativeResize="0"/>
          <p:nvPr/>
        </p:nvPicPr>
        <p:blipFill rotWithShape="1"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4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382837" y="1030710"/>
            <a:ext cx="3382559" cy="4731815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ECECEC"/>
          </a:solidFill>
          <a:ln w="9525" cap="sq" cmpd="sng">
            <a:solidFill>
              <a:srgbClr val="5D556F">
                <a:alpha val="22353"/>
              </a:srgbClr>
            </a:solidFill>
            <a:prstDash val="solid"/>
            <a:miter lim="800000"/>
            <a:headEnd type="none" w="sm" len="sm"/>
            <a:tailEnd type="none" w="sm" len="sm"/>
          </a:ln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6EA548DC-8AA6-4344-9540-E3D525B2A1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b="12345"/>
          <a:stretch/>
        </p:blipFill>
        <p:spPr>
          <a:xfrm>
            <a:off x="8383490" y="1044821"/>
            <a:ext cx="3467867" cy="4707635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ECECEC"/>
          </a:solidFill>
          <a:ln w="9525" cap="sq" cmpd="sng">
            <a:solidFill>
              <a:srgbClr val="5D556F">
                <a:alpha val="22353"/>
              </a:srgbClr>
            </a:solidFill>
            <a:prstDash val="solid"/>
            <a:miter lim="800000"/>
            <a:headEnd type="none" w="sm" len="sm"/>
            <a:tailEnd type="none" w="sm" len="sm"/>
          </a:ln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EACF4FC-C72F-4E6D-BAE6-BD034C279D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4236" y="1030709"/>
            <a:ext cx="3580114" cy="4721747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FFFFFF">
              <a:shade val="85000"/>
            </a:srgbClr>
          </a:solidFill>
          <a:ln w="3175" cap="sq">
            <a:solidFill>
              <a:srgbClr val="10122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96743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1CC74DDB-62F0-47F8-B1EB-FFED9B6B7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1949" y="326282"/>
            <a:ext cx="6082718" cy="644201"/>
          </a:xfrm>
        </p:spPr>
        <p:txBody>
          <a:bodyPr/>
          <a:lstStyle/>
          <a:p>
            <a:pPr algn="ctr"/>
            <a:r>
              <a:rPr lang="ru-RU" sz="3200">
                <a:solidFill>
                  <a:srgbClr val="002060"/>
                </a:solidFill>
              </a:rPr>
              <a:t>Частное Облако</a:t>
            </a:r>
            <a:br>
              <a:rPr lang="en-US">
                <a:solidFill>
                  <a:srgbClr val="002060"/>
                </a:solidFill>
              </a:rPr>
            </a:br>
            <a:endParaRPr lang="en-US">
              <a:solidFill>
                <a:srgbClr val="002060"/>
              </a:solidFill>
            </a:endParaRPr>
          </a:p>
        </p:txBody>
      </p:sp>
      <p:sp>
        <p:nvSpPr>
          <p:cNvPr id="8" name="Shape 26">
            <a:extLst>
              <a:ext uri="{FF2B5EF4-FFF2-40B4-BE49-F238E27FC236}">
                <a16:creationId xmlns:a16="http://schemas.microsoft.com/office/drawing/2014/main" id="{BAF72DF8-12E8-4BC0-A687-981AC8BFD3AB}"/>
              </a:ext>
            </a:extLst>
          </p:cNvPr>
          <p:cNvSpPr/>
          <p:nvPr/>
        </p:nvSpPr>
        <p:spPr>
          <a:xfrm>
            <a:off x="317455" y="347042"/>
            <a:ext cx="3751251" cy="565355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0973C5"/>
            </a:solidFill>
            <a:prstDash val="solid"/>
          </a:ln>
        </p:spPr>
        <p:txBody>
          <a:bodyPr/>
          <a:lstStyle/>
          <a:p>
            <a:endParaRPr lang="ru-RU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445626C-5232-42E4-81B9-40BEC8DF3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7455" y="1315617"/>
            <a:ext cx="3567189" cy="4756252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67F6482-4238-49E9-B59A-EBE7E54657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12405" y="1315617"/>
            <a:ext cx="3567189" cy="4756252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FDD7A83-130A-4752-8820-491932A5E3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30602" y="1150444"/>
            <a:ext cx="3243943" cy="2432957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47F7D736-2352-42D2-AC13-293A8C489F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30602" y="3717674"/>
            <a:ext cx="3243943" cy="243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847389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10"/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Rectangle 7">
            <a:extLst>
              <a:ext uri="{FF2B5EF4-FFF2-40B4-BE49-F238E27FC236}">
                <a16:creationId xmlns:a16="http://schemas.microsoft.com/office/drawing/2014/main" id="{16D9122C-ABDB-4E10-96CD-3753D5E0B2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01" y="898172"/>
            <a:ext cx="9418638" cy="64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080" tIns="36720" rIns="73080" bIns="36720">
            <a:spAutoFit/>
          </a:bodyPr>
          <a:lstStyle>
            <a:lvl1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1pPr>
            <a:lvl2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2pPr>
            <a:lvl3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3pPr>
            <a:lvl4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4pPr>
            <a:lvl5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9pPr>
          </a:lstStyle>
          <a:p>
            <a:pPr lvl="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defRPr/>
            </a:pPr>
            <a:r>
              <a:rPr lang="en-US" sz="4000">
                <a:solidFill>
                  <a:srgbClr val="FFFFFF"/>
                </a:solidFill>
                <a:latin typeface="Segoe UI Semibold"/>
              </a:rPr>
              <a:t>GPU </a:t>
            </a:r>
            <a:r>
              <a:rPr lang="ru-RU" sz="4000">
                <a:solidFill>
                  <a:srgbClr val="FFFFFF"/>
                </a:solidFill>
                <a:latin typeface="Segoe UI Semibold"/>
              </a:rPr>
              <a:t>инфраструктура</a:t>
            </a:r>
          </a:p>
        </p:txBody>
      </p:sp>
    </p:spTree>
    <p:extLst>
      <p:ext uri="{BB962C8B-B14F-4D97-AF65-F5344CB8AC3E}">
        <p14:creationId xmlns:p14="http://schemas.microsoft.com/office/powerpoint/2010/main" val="380505596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 descr="Абстрактная визуализация стеклянных узлов и сетки">
            <a:extLst>
              <a:ext uri="{FF2B5EF4-FFF2-40B4-BE49-F238E27FC236}">
                <a16:creationId xmlns:a16="http://schemas.microsoft.com/office/drawing/2014/main" id="{69D44C19-866A-42B0-A9CE-B365E1D1A8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30371" r="30371"/>
          <a:stretch/>
        </p:blipFill>
        <p:spPr>
          <a:xfrm>
            <a:off x="8555562" y="0"/>
            <a:ext cx="3636437" cy="6115050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679B6D53-A5FA-4603-B798-3568D41DE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0A863-1CBF-4C93-BDB9-A45FE7F28BAD}" type="slidenum">
              <a:rPr kumimoji="0" lang="ru-RU" sz="900" b="0" i="0" u="none" strike="noStrike" kern="1200" cap="none" spc="0" normalizeH="0" baseline="0" noProof="0" smtClean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ru-RU" sz="9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1CC74DDB-62F0-47F8-B1EB-FFED9B6B7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190" y="1082061"/>
            <a:ext cx="6082718" cy="644201"/>
          </a:xfrm>
        </p:spPr>
        <p:txBody>
          <a:bodyPr/>
          <a:lstStyle/>
          <a:p>
            <a:pPr algn="ctr"/>
            <a:r>
              <a:rPr lang="en-US" sz="3200">
                <a:solidFill>
                  <a:srgbClr val="002060"/>
                </a:solidFill>
              </a:rPr>
              <a:t>GPU </a:t>
            </a:r>
            <a:r>
              <a:rPr lang="ru-RU" sz="3200">
                <a:solidFill>
                  <a:srgbClr val="002060"/>
                </a:solidFill>
              </a:rPr>
              <a:t>  инфраструктура</a:t>
            </a:r>
            <a:br>
              <a:rPr lang="ru-RU" sz="3200">
                <a:solidFill>
                  <a:srgbClr val="002060"/>
                </a:solidFill>
              </a:rPr>
            </a:br>
            <a:br>
              <a:rPr lang="en-US">
                <a:solidFill>
                  <a:srgbClr val="002060"/>
                </a:solidFill>
              </a:rPr>
            </a:br>
            <a:endParaRPr lang="en-US">
              <a:solidFill>
                <a:srgbClr val="002060"/>
              </a:solidFill>
            </a:endParaRPr>
          </a:p>
        </p:txBody>
      </p:sp>
      <p:sp>
        <p:nvSpPr>
          <p:cNvPr id="5" name="Google Shape;960;p24">
            <a:extLst>
              <a:ext uri="{FF2B5EF4-FFF2-40B4-BE49-F238E27FC236}">
                <a16:creationId xmlns:a16="http://schemas.microsoft.com/office/drawing/2014/main" id="{1F103762-932C-4C62-A58A-41476D77A38A}"/>
              </a:ext>
            </a:extLst>
          </p:cNvPr>
          <p:cNvSpPr txBox="1"/>
          <p:nvPr/>
        </p:nvSpPr>
        <p:spPr>
          <a:xfrm>
            <a:off x="861157" y="2064723"/>
            <a:ext cx="6082717" cy="861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/>
              </a:rPr>
              <a:t>Быстрый старт ​в публичном кластере </a:t>
            </a:r>
            <a:br>
              <a:rPr kumimoji="0" lang="ru-RU" sz="2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/>
              </a:rPr>
            </a:br>
            <a:r>
              <a:rPr kumimoji="0" lang="ru-RU" sz="2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/>
              </a:rPr>
              <a:t>или в выделенном контуре​</a:t>
            </a:r>
          </a:p>
        </p:txBody>
      </p:sp>
      <p:sp>
        <p:nvSpPr>
          <p:cNvPr id="8" name="Shape 26">
            <a:extLst>
              <a:ext uri="{FF2B5EF4-FFF2-40B4-BE49-F238E27FC236}">
                <a16:creationId xmlns:a16="http://schemas.microsoft.com/office/drawing/2014/main" id="{BAF72DF8-12E8-4BC0-A687-981AC8BFD3AB}"/>
              </a:ext>
            </a:extLst>
          </p:cNvPr>
          <p:cNvSpPr/>
          <p:nvPr/>
        </p:nvSpPr>
        <p:spPr>
          <a:xfrm>
            <a:off x="1624085" y="1082060"/>
            <a:ext cx="1266055" cy="565355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0973C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12" name="Image 0" descr="Изображение выглядит как круг, дизайн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81B7A330-22EC-4979-A222-E014280980E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66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5780280" y="848175"/>
            <a:ext cx="5550563" cy="555056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CAFD013-FC45-4BA8-A18D-5A40BA21ECCE}"/>
              </a:ext>
            </a:extLst>
          </p:cNvPr>
          <p:cNvSpPr txBox="1"/>
          <p:nvPr/>
        </p:nvSpPr>
        <p:spPr>
          <a:xfrm>
            <a:off x="1320908" y="3242481"/>
            <a:ext cx="516321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4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базовых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сценария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: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AI, HPC,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визуализация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 и VDI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Широкий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парк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GPU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Segoe UI Semibold"/>
              </a:rPr>
              <a:t>: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Segoe UI Semibold"/>
              </a:rPr>
              <a:t>A100, H200, RTX 6000 </a:t>
            </a:r>
            <a:b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Segoe UI Semibold"/>
              </a:rPr>
            </a:b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Segoe UI Semibold"/>
              </a:rPr>
              <a:t>и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Segoe UI Semibold"/>
              </a:rPr>
              <a:t>другие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Виртуальные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и bare metal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конфигурации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844534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067052CF-5BF8-4067-AEEB-7E02CF1A5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A863-1CBF-4C93-BDB9-A45FE7F28BAD}" type="slidenum">
              <a:rPr lang="ru-RU" smtClean="0">
                <a:latin typeface="Montserrat" panose="00000500000000000000" pitchFamily="2" charset="-52"/>
              </a:rPr>
              <a:t>19</a:t>
            </a:fld>
            <a:endParaRPr lang="ru-RU">
              <a:latin typeface="Montserrat" panose="00000500000000000000" pitchFamily="2" charset="-52"/>
            </a:endParaRPr>
          </a:p>
        </p:txBody>
      </p:sp>
      <p:sp>
        <p:nvSpPr>
          <p:cNvPr id="12" name="Text 16">
            <a:extLst>
              <a:ext uri="{FF2B5EF4-FFF2-40B4-BE49-F238E27FC236}">
                <a16:creationId xmlns:a16="http://schemas.microsoft.com/office/drawing/2014/main" id="{E73EF670-5628-4D4F-9D35-CCD4B4E53A0F}"/>
              </a:ext>
            </a:extLst>
          </p:cNvPr>
          <p:cNvSpPr/>
          <p:nvPr/>
        </p:nvSpPr>
        <p:spPr>
          <a:xfrm>
            <a:off x="554408" y="4513228"/>
            <a:ext cx="1917493" cy="2635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>
                <a:solidFill>
                  <a:srgbClr val="123B7A"/>
                </a:solidFill>
                <a:latin typeface="+mj-lt"/>
              </a:rPr>
              <a:t>Доступные</a:t>
            </a:r>
            <a:r>
              <a:rPr lang="en-US" sz="1700">
                <a:solidFill>
                  <a:srgbClr val="123B7A"/>
                </a:solidFill>
                <a:latin typeface="+mj-lt"/>
              </a:rPr>
              <a:t> GPU</a:t>
            </a:r>
            <a:endParaRPr lang="en-US" sz="1700">
              <a:latin typeface="+mj-lt"/>
            </a:endParaRPr>
          </a:p>
        </p:txBody>
      </p:sp>
      <p:sp>
        <p:nvSpPr>
          <p:cNvPr id="13" name="Text 17">
            <a:extLst>
              <a:ext uri="{FF2B5EF4-FFF2-40B4-BE49-F238E27FC236}">
                <a16:creationId xmlns:a16="http://schemas.microsoft.com/office/drawing/2014/main" id="{C335C563-F074-4F93-B314-063081D82B44}"/>
              </a:ext>
            </a:extLst>
          </p:cNvPr>
          <p:cNvSpPr/>
          <p:nvPr/>
        </p:nvSpPr>
        <p:spPr>
          <a:xfrm>
            <a:off x="485252" y="4978253"/>
            <a:ext cx="7483173" cy="3070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err="1">
                <a:solidFill>
                  <a:srgbClr val="5E6B7A"/>
                </a:solidFill>
              </a:rPr>
              <a:t>Акцент</a:t>
            </a:r>
            <a:r>
              <a:rPr lang="en-US" sz="1400">
                <a:solidFill>
                  <a:srgbClr val="5E6B7A"/>
                </a:solidFill>
              </a:rPr>
              <a:t> на </a:t>
            </a:r>
            <a:r>
              <a:rPr lang="en-US" sz="1400" err="1">
                <a:solidFill>
                  <a:srgbClr val="5E6B7A"/>
                </a:solidFill>
              </a:rPr>
              <a:t>современных</a:t>
            </a:r>
            <a:r>
              <a:rPr lang="en-US" sz="1400">
                <a:solidFill>
                  <a:srgbClr val="5E6B7A"/>
                </a:solidFill>
              </a:rPr>
              <a:t> и </a:t>
            </a:r>
            <a:r>
              <a:rPr lang="en-US" sz="1400" err="1">
                <a:solidFill>
                  <a:srgbClr val="5E6B7A"/>
                </a:solidFill>
              </a:rPr>
              <a:t>производительных</a:t>
            </a:r>
            <a:r>
              <a:rPr lang="en-US" sz="1400">
                <a:solidFill>
                  <a:srgbClr val="5E6B7A"/>
                </a:solidFill>
              </a:rPr>
              <a:t> </a:t>
            </a:r>
            <a:r>
              <a:rPr lang="en-US" sz="1400" err="1">
                <a:solidFill>
                  <a:srgbClr val="5E6B7A"/>
                </a:solidFill>
              </a:rPr>
              <a:t>ускорителях</a:t>
            </a:r>
            <a:r>
              <a:rPr lang="en-US" sz="1400">
                <a:solidFill>
                  <a:srgbClr val="5E6B7A"/>
                </a:solidFill>
              </a:rPr>
              <a:t> для </a:t>
            </a:r>
            <a:r>
              <a:rPr lang="en-US" sz="1400" err="1">
                <a:solidFill>
                  <a:srgbClr val="5E6B7A"/>
                </a:solidFill>
              </a:rPr>
              <a:t>обучения</a:t>
            </a:r>
            <a:r>
              <a:rPr lang="en-US" sz="1400">
                <a:solidFill>
                  <a:srgbClr val="5E6B7A"/>
                </a:solidFill>
              </a:rPr>
              <a:t> и </a:t>
            </a:r>
            <a:r>
              <a:rPr lang="en-US" sz="1400" err="1">
                <a:solidFill>
                  <a:srgbClr val="5E6B7A"/>
                </a:solidFill>
              </a:rPr>
              <a:t>инференса</a:t>
            </a:r>
            <a:endParaRPr lang="en-US" sz="1400"/>
          </a:p>
        </p:txBody>
      </p:sp>
      <p:sp>
        <p:nvSpPr>
          <p:cNvPr id="14" name="Shape 18">
            <a:extLst>
              <a:ext uri="{FF2B5EF4-FFF2-40B4-BE49-F238E27FC236}">
                <a16:creationId xmlns:a16="http://schemas.microsoft.com/office/drawing/2014/main" id="{95621C9F-47AB-4370-9FA7-6DD26DE69121}"/>
              </a:ext>
            </a:extLst>
          </p:cNvPr>
          <p:cNvSpPr/>
          <p:nvPr/>
        </p:nvSpPr>
        <p:spPr>
          <a:xfrm>
            <a:off x="474125" y="5424699"/>
            <a:ext cx="868680" cy="310896"/>
          </a:xfrm>
          <a:prstGeom prst="roundRect">
            <a:avLst>
              <a:gd name="adj" fmla="val 50000"/>
            </a:avLst>
          </a:prstGeom>
          <a:noFill/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ru-RU" sz="2000"/>
          </a:p>
        </p:txBody>
      </p:sp>
      <p:sp>
        <p:nvSpPr>
          <p:cNvPr id="15" name="Text 19">
            <a:extLst>
              <a:ext uri="{FF2B5EF4-FFF2-40B4-BE49-F238E27FC236}">
                <a16:creationId xmlns:a16="http://schemas.microsoft.com/office/drawing/2014/main" id="{3C3103C9-5541-4739-9175-A3098DF4CE12}"/>
              </a:ext>
            </a:extLst>
          </p:cNvPr>
          <p:cNvSpPr/>
          <p:nvPr/>
        </p:nvSpPr>
        <p:spPr>
          <a:xfrm>
            <a:off x="474125" y="5488707"/>
            <a:ext cx="8686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b="1">
                <a:solidFill>
                  <a:srgbClr val="263746"/>
                </a:solidFill>
                <a:latin typeface="+mj-lt"/>
              </a:rPr>
              <a:t>H200</a:t>
            </a:r>
            <a:endParaRPr lang="en-US" sz="1200">
              <a:latin typeface="+mj-lt"/>
            </a:endParaRPr>
          </a:p>
        </p:txBody>
      </p:sp>
      <p:sp>
        <p:nvSpPr>
          <p:cNvPr id="16" name="Shape 20">
            <a:extLst>
              <a:ext uri="{FF2B5EF4-FFF2-40B4-BE49-F238E27FC236}">
                <a16:creationId xmlns:a16="http://schemas.microsoft.com/office/drawing/2014/main" id="{14972675-D89C-4381-9A04-65F5CEEF07C1}"/>
              </a:ext>
            </a:extLst>
          </p:cNvPr>
          <p:cNvSpPr/>
          <p:nvPr/>
        </p:nvSpPr>
        <p:spPr>
          <a:xfrm>
            <a:off x="1425101" y="5424699"/>
            <a:ext cx="1170432" cy="310896"/>
          </a:xfrm>
          <a:prstGeom prst="roundRect">
            <a:avLst>
              <a:gd name="adj" fmla="val 50000"/>
            </a:avLst>
          </a:prstGeom>
          <a:noFill/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ru-RU" sz="2000"/>
          </a:p>
        </p:txBody>
      </p:sp>
      <p:sp>
        <p:nvSpPr>
          <p:cNvPr id="17" name="Text 21">
            <a:extLst>
              <a:ext uri="{FF2B5EF4-FFF2-40B4-BE49-F238E27FC236}">
                <a16:creationId xmlns:a16="http://schemas.microsoft.com/office/drawing/2014/main" id="{724659B1-9BD6-4977-A69A-E5D8103F56CC}"/>
              </a:ext>
            </a:extLst>
          </p:cNvPr>
          <p:cNvSpPr/>
          <p:nvPr/>
        </p:nvSpPr>
        <p:spPr>
          <a:xfrm>
            <a:off x="1425101" y="5488707"/>
            <a:ext cx="117043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b="1">
                <a:solidFill>
                  <a:srgbClr val="263746"/>
                </a:solidFill>
                <a:latin typeface="+mj-lt"/>
              </a:rPr>
              <a:t>H100 NVL</a:t>
            </a:r>
            <a:endParaRPr lang="en-US" sz="1200">
              <a:latin typeface="+mj-lt"/>
            </a:endParaRPr>
          </a:p>
        </p:txBody>
      </p:sp>
      <p:sp>
        <p:nvSpPr>
          <p:cNvPr id="18" name="Shape 22">
            <a:extLst>
              <a:ext uri="{FF2B5EF4-FFF2-40B4-BE49-F238E27FC236}">
                <a16:creationId xmlns:a16="http://schemas.microsoft.com/office/drawing/2014/main" id="{0B664B04-1791-42FC-B90C-8558FA6E4DFC}"/>
              </a:ext>
            </a:extLst>
          </p:cNvPr>
          <p:cNvSpPr/>
          <p:nvPr/>
        </p:nvSpPr>
        <p:spPr>
          <a:xfrm>
            <a:off x="2705261" y="5424699"/>
            <a:ext cx="868680" cy="310896"/>
          </a:xfrm>
          <a:prstGeom prst="roundRect">
            <a:avLst>
              <a:gd name="adj" fmla="val 50000"/>
            </a:avLst>
          </a:prstGeom>
          <a:noFill/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ru-RU" sz="2000"/>
          </a:p>
        </p:txBody>
      </p:sp>
      <p:sp>
        <p:nvSpPr>
          <p:cNvPr id="19" name="Text 23">
            <a:extLst>
              <a:ext uri="{FF2B5EF4-FFF2-40B4-BE49-F238E27FC236}">
                <a16:creationId xmlns:a16="http://schemas.microsoft.com/office/drawing/2014/main" id="{7DDE6C2C-F7AD-4C5C-90A5-C875151E78DF}"/>
              </a:ext>
            </a:extLst>
          </p:cNvPr>
          <p:cNvSpPr/>
          <p:nvPr/>
        </p:nvSpPr>
        <p:spPr>
          <a:xfrm>
            <a:off x="2705261" y="5488707"/>
            <a:ext cx="8686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b="1">
                <a:solidFill>
                  <a:srgbClr val="263746"/>
                </a:solidFill>
                <a:latin typeface="+mj-lt"/>
              </a:rPr>
              <a:t>A100</a:t>
            </a:r>
            <a:endParaRPr lang="en-US" sz="1200">
              <a:latin typeface="+mj-lt"/>
            </a:endParaRPr>
          </a:p>
        </p:txBody>
      </p:sp>
      <p:sp>
        <p:nvSpPr>
          <p:cNvPr id="20" name="Shape 24">
            <a:extLst>
              <a:ext uri="{FF2B5EF4-FFF2-40B4-BE49-F238E27FC236}">
                <a16:creationId xmlns:a16="http://schemas.microsoft.com/office/drawing/2014/main" id="{C832A75C-3D0B-4FDF-A55B-630EEB280106}"/>
              </a:ext>
            </a:extLst>
          </p:cNvPr>
          <p:cNvSpPr/>
          <p:nvPr/>
        </p:nvSpPr>
        <p:spPr>
          <a:xfrm>
            <a:off x="3637949" y="5424699"/>
            <a:ext cx="713232" cy="310896"/>
          </a:xfrm>
          <a:prstGeom prst="roundRect">
            <a:avLst>
              <a:gd name="adj" fmla="val 50000"/>
            </a:avLst>
          </a:prstGeom>
          <a:noFill/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ru-RU" sz="2000"/>
          </a:p>
        </p:txBody>
      </p:sp>
      <p:sp>
        <p:nvSpPr>
          <p:cNvPr id="21" name="Text 25">
            <a:extLst>
              <a:ext uri="{FF2B5EF4-FFF2-40B4-BE49-F238E27FC236}">
                <a16:creationId xmlns:a16="http://schemas.microsoft.com/office/drawing/2014/main" id="{A3A946C5-8CFB-4DE4-8ABA-39EB6CACFEC2}"/>
              </a:ext>
            </a:extLst>
          </p:cNvPr>
          <p:cNvSpPr/>
          <p:nvPr/>
        </p:nvSpPr>
        <p:spPr>
          <a:xfrm>
            <a:off x="3637949" y="5488707"/>
            <a:ext cx="71323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b="1">
                <a:solidFill>
                  <a:srgbClr val="263746"/>
                </a:solidFill>
                <a:latin typeface="+mj-lt"/>
              </a:rPr>
              <a:t>A</a:t>
            </a:r>
            <a:r>
              <a:rPr lang="ru-RU" sz="1200" b="1">
                <a:solidFill>
                  <a:srgbClr val="263746"/>
                </a:solidFill>
                <a:latin typeface="+mj-lt"/>
              </a:rPr>
              <a:t>4</a:t>
            </a:r>
            <a:r>
              <a:rPr lang="en-US" sz="1200" b="1">
                <a:solidFill>
                  <a:srgbClr val="263746"/>
                </a:solidFill>
                <a:latin typeface="+mj-lt"/>
              </a:rPr>
              <a:t>0</a:t>
            </a:r>
            <a:endParaRPr lang="en-US" sz="1200">
              <a:latin typeface="+mj-lt"/>
            </a:endParaRPr>
          </a:p>
        </p:txBody>
      </p:sp>
      <p:sp>
        <p:nvSpPr>
          <p:cNvPr id="22" name="Shape 26">
            <a:extLst>
              <a:ext uri="{FF2B5EF4-FFF2-40B4-BE49-F238E27FC236}">
                <a16:creationId xmlns:a16="http://schemas.microsoft.com/office/drawing/2014/main" id="{DCA1B7E7-87FF-44C3-823C-8BF926D0D8C7}"/>
              </a:ext>
            </a:extLst>
          </p:cNvPr>
          <p:cNvSpPr/>
          <p:nvPr/>
        </p:nvSpPr>
        <p:spPr>
          <a:xfrm>
            <a:off x="4442621" y="5424699"/>
            <a:ext cx="1508760" cy="310896"/>
          </a:xfrm>
          <a:prstGeom prst="roundRect">
            <a:avLst>
              <a:gd name="adj" fmla="val 50000"/>
            </a:avLst>
          </a:prstGeom>
          <a:noFill/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ru-RU" sz="2000"/>
          </a:p>
        </p:txBody>
      </p:sp>
      <p:sp>
        <p:nvSpPr>
          <p:cNvPr id="23" name="Text 27">
            <a:extLst>
              <a:ext uri="{FF2B5EF4-FFF2-40B4-BE49-F238E27FC236}">
                <a16:creationId xmlns:a16="http://schemas.microsoft.com/office/drawing/2014/main" id="{5A87367B-9EBD-4434-8223-957C4D17C6CC}"/>
              </a:ext>
            </a:extLst>
          </p:cNvPr>
          <p:cNvSpPr/>
          <p:nvPr/>
        </p:nvSpPr>
        <p:spPr>
          <a:xfrm>
            <a:off x="4442621" y="5488707"/>
            <a:ext cx="15087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b="1">
                <a:solidFill>
                  <a:srgbClr val="263746"/>
                </a:solidFill>
                <a:latin typeface="+mj-lt"/>
              </a:rPr>
              <a:t>RTX 6000 PRO</a:t>
            </a:r>
            <a:endParaRPr lang="en-US" sz="1200">
              <a:latin typeface="+mj-lt"/>
            </a:endParaRPr>
          </a:p>
        </p:txBody>
      </p:sp>
      <p:sp>
        <p:nvSpPr>
          <p:cNvPr id="24" name="Shape 28">
            <a:extLst>
              <a:ext uri="{FF2B5EF4-FFF2-40B4-BE49-F238E27FC236}">
                <a16:creationId xmlns:a16="http://schemas.microsoft.com/office/drawing/2014/main" id="{CCB7C81A-DF33-4F5D-8709-2887F78A8AD4}"/>
              </a:ext>
            </a:extLst>
          </p:cNvPr>
          <p:cNvSpPr/>
          <p:nvPr/>
        </p:nvSpPr>
        <p:spPr>
          <a:xfrm>
            <a:off x="6088541" y="5424699"/>
            <a:ext cx="1115568" cy="310896"/>
          </a:xfrm>
          <a:prstGeom prst="roundRect">
            <a:avLst>
              <a:gd name="adj" fmla="val 50000"/>
            </a:avLst>
          </a:prstGeom>
          <a:noFill/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ru-RU" sz="2000"/>
          </a:p>
        </p:txBody>
      </p:sp>
      <p:sp>
        <p:nvSpPr>
          <p:cNvPr id="25" name="Text 29">
            <a:extLst>
              <a:ext uri="{FF2B5EF4-FFF2-40B4-BE49-F238E27FC236}">
                <a16:creationId xmlns:a16="http://schemas.microsoft.com/office/drawing/2014/main" id="{8DBE65EE-6AE8-4ED5-B4F0-D6846418CD13}"/>
              </a:ext>
            </a:extLst>
          </p:cNvPr>
          <p:cNvSpPr/>
          <p:nvPr/>
        </p:nvSpPr>
        <p:spPr>
          <a:xfrm>
            <a:off x="6088541" y="5488707"/>
            <a:ext cx="1115568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b="1">
                <a:solidFill>
                  <a:srgbClr val="263746"/>
                </a:solidFill>
                <a:latin typeface="+mj-lt"/>
              </a:rPr>
              <a:t>RTX 5090</a:t>
            </a:r>
            <a:endParaRPr lang="en-US" sz="1200">
              <a:latin typeface="+mj-lt"/>
            </a:endParaRPr>
          </a:p>
        </p:txBody>
      </p:sp>
      <p:sp>
        <p:nvSpPr>
          <p:cNvPr id="26" name="Text 30">
            <a:extLst>
              <a:ext uri="{FF2B5EF4-FFF2-40B4-BE49-F238E27FC236}">
                <a16:creationId xmlns:a16="http://schemas.microsoft.com/office/drawing/2014/main" id="{476F1E76-A3F8-46C9-A307-FFAF6526CC08}"/>
              </a:ext>
            </a:extLst>
          </p:cNvPr>
          <p:cNvSpPr/>
          <p:nvPr/>
        </p:nvSpPr>
        <p:spPr>
          <a:xfrm>
            <a:off x="7426986" y="5266170"/>
            <a:ext cx="2698531" cy="718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00">
                <a:solidFill>
                  <a:srgbClr val="5E6B7A"/>
                </a:solidFill>
              </a:rPr>
              <a:t>и </a:t>
            </a:r>
            <a:r>
              <a:rPr lang="en-US" sz="1000" err="1">
                <a:solidFill>
                  <a:srgbClr val="5E6B7A"/>
                </a:solidFill>
              </a:rPr>
              <a:t>др</a:t>
            </a:r>
            <a:r>
              <a:rPr lang="en-US" sz="1000">
                <a:solidFill>
                  <a:srgbClr val="5E6B7A"/>
                </a:solidFill>
              </a:rPr>
              <a:t>. </a:t>
            </a:r>
            <a:r>
              <a:rPr lang="en-US" sz="1000" err="1">
                <a:solidFill>
                  <a:srgbClr val="5E6B7A"/>
                </a:solidFill>
              </a:rPr>
              <a:t>конфигурации</a:t>
            </a:r>
            <a:r>
              <a:rPr lang="en-US" sz="1000">
                <a:solidFill>
                  <a:srgbClr val="5E6B7A"/>
                </a:solidFill>
              </a:rPr>
              <a:t> - под </a:t>
            </a:r>
            <a:r>
              <a:rPr lang="en-US" sz="1000" err="1">
                <a:solidFill>
                  <a:srgbClr val="5E6B7A"/>
                </a:solidFill>
              </a:rPr>
              <a:t>проект</a:t>
            </a:r>
            <a:r>
              <a:rPr lang="en-US" sz="1000">
                <a:solidFill>
                  <a:srgbClr val="5E6B7A"/>
                </a:solidFill>
              </a:rPr>
              <a:t>, </a:t>
            </a:r>
            <a:br>
              <a:rPr lang="ru-RU" sz="1000">
                <a:solidFill>
                  <a:srgbClr val="5E6B7A"/>
                </a:solidFill>
              </a:rPr>
            </a:br>
            <a:r>
              <a:rPr lang="en-US" sz="1000" err="1">
                <a:solidFill>
                  <a:srgbClr val="5E6B7A"/>
                </a:solidFill>
              </a:rPr>
              <a:t>требуемую</a:t>
            </a:r>
            <a:r>
              <a:rPr lang="en-US" sz="1000">
                <a:solidFill>
                  <a:srgbClr val="5E6B7A"/>
                </a:solidFill>
              </a:rPr>
              <a:t> </a:t>
            </a:r>
            <a:r>
              <a:rPr lang="en-US" sz="1000" err="1">
                <a:solidFill>
                  <a:srgbClr val="5E6B7A"/>
                </a:solidFill>
              </a:rPr>
              <a:t>производительность</a:t>
            </a:r>
            <a:r>
              <a:rPr lang="en-US" sz="1000">
                <a:solidFill>
                  <a:srgbClr val="5E6B7A"/>
                </a:solidFill>
              </a:rPr>
              <a:t> </a:t>
            </a:r>
            <a:br>
              <a:rPr lang="ru-RU" sz="1000"/>
            </a:br>
            <a:r>
              <a:rPr lang="en-US" sz="1000">
                <a:solidFill>
                  <a:srgbClr val="5E6B7A"/>
                </a:solidFill>
              </a:rPr>
              <a:t>и </a:t>
            </a:r>
            <a:r>
              <a:rPr lang="en-US" sz="1000" err="1">
                <a:solidFill>
                  <a:srgbClr val="5E6B7A"/>
                </a:solidFill>
              </a:rPr>
              <a:t>сценарий</a:t>
            </a:r>
            <a:r>
              <a:rPr lang="en-US" sz="1000">
                <a:solidFill>
                  <a:srgbClr val="5E6B7A"/>
                </a:solidFill>
              </a:rPr>
              <a:t> </a:t>
            </a:r>
            <a:r>
              <a:rPr lang="en-US" sz="1000" err="1">
                <a:solidFill>
                  <a:srgbClr val="5E6B7A"/>
                </a:solidFill>
              </a:rPr>
              <a:t>размещения</a:t>
            </a:r>
            <a:endParaRPr lang="en-US" sz="1000">
              <a:cs typeface="Segoe UI"/>
            </a:endParaRPr>
          </a:p>
        </p:txBody>
      </p:sp>
      <p:sp>
        <p:nvSpPr>
          <p:cNvPr id="35" name="Прямоугольник: скругленные углы 34">
            <a:extLst>
              <a:ext uri="{FF2B5EF4-FFF2-40B4-BE49-F238E27FC236}">
                <a16:creationId xmlns:a16="http://schemas.microsoft.com/office/drawing/2014/main" id="{2DD80253-DD6D-4C96-8B94-624E2AA177CE}"/>
              </a:ext>
            </a:extLst>
          </p:cNvPr>
          <p:cNvSpPr/>
          <p:nvPr/>
        </p:nvSpPr>
        <p:spPr>
          <a:xfrm>
            <a:off x="314222" y="3883635"/>
            <a:ext cx="9263228" cy="307013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algn="ctr"/>
            <a:r>
              <a:rPr lang="ru-RU" sz="1200">
                <a:solidFill>
                  <a:schemeClr val="bg1"/>
                </a:solidFill>
                <a:latin typeface="Montserrat"/>
              </a:rPr>
              <a:t> </a:t>
            </a:r>
            <a:r>
              <a:rPr lang="ru-RU" sz="1200">
                <a:solidFill>
                  <a:schemeClr val="bg2">
                    <a:lumMod val="50000"/>
                  </a:schemeClr>
                </a:solidFill>
              </a:rPr>
              <a:t>Пилоты до 2-х недель</a:t>
            </a:r>
            <a:endParaRPr lang="en-US" sz="120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Заголовок 2">
            <a:extLst>
              <a:ext uri="{FF2B5EF4-FFF2-40B4-BE49-F238E27FC236}">
                <a16:creationId xmlns:a16="http://schemas.microsoft.com/office/drawing/2014/main" id="{F3B5CC04-97C9-51CB-9176-D5820EF9B254}"/>
              </a:ext>
            </a:extLst>
          </p:cNvPr>
          <p:cNvSpPr txBox="1">
            <a:spLocks/>
          </p:cNvSpPr>
          <p:nvPr/>
        </p:nvSpPr>
        <p:spPr>
          <a:xfrm>
            <a:off x="462998" y="427042"/>
            <a:ext cx="5875402" cy="526295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rgbClr val="002060"/>
                </a:solidFill>
              </a:rPr>
              <a:t>GPU </a:t>
            </a:r>
            <a:r>
              <a:rPr lang="en-US" b="1" err="1">
                <a:solidFill>
                  <a:srgbClr val="002060"/>
                </a:solidFill>
              </a:rPr>
              <a:t>инфраструктура</a:t>
            </a:r>
            <a:endParaRPr lang="en-US" b="1">
              <a:solidFill>
                <a:srgbClr val="002060"/>
              </a:solidFill>
              <a:cs typeface="Segoe UI Semibold"/>
            </a:endParaRPr>
          </a:p>
        </p:txBody>
      </p:sp>
      <p:sp>
        <p:nvSpPr>
          <p:cNvPr id="7" name="Shape 13">
            <a:extLst>
              <a:ext uri="{FF2B5EF4-FFF2-40B4-BE49-F238E27FC236}">
                <a16:creationId xmlns:a16="http://schemas.microsoft.com/office/drawing/2014/main" id="{BFDD8471-E267-B1BE-237D-21C14B070B75}"/>
              </a:ext>
            </a:extLst>
          </p:cNvPr>
          <p:cNvSpPr/>
          <p:nvPr/>
        </p:nvSpPr>
        <p:spPr>
          <a:xfrm>
            <a:off x="9705334" y="0"/>
            <a:ext cx="2491803" cy="6048374"/>
          </a:xfrm>
          <a:prstGeom prst="roundRect">
            <a:avLst>
              <a:gd name="adj" fmla="val 0"/>
            </a:avLst>
          </a:prstGeom>
          <a:solidFill>
            <a:srgbClr val="D6DDE7"/>
          </a:solidFill>
          <a:ln w="12700">
            <a:noFill/>
            <a:prstDash val="solid"/>
          </a:ln>
        </p:spPr>
        <p:txBody>
          <a:bodyPr/>
          <a:lstStyle/>
          <a:p>
            <a:endParaRPr lang="ru-RU"/>
          </a:p>
        </p:txBody>
      </p:sp>
      <p:pic>
        <p:nvPicPr>
          <p:cNvPr id="9" name="Image 0">
            <a:extLst>
              <a:ext uri="{FF2B5EF4-FFF2-40B4-BE49-F238E27FC236}">
                <a16:creationId xmlns:a16="http://schemas.microsoft.com/office/drawing/2014/main" id="{D251F5E8-6CE5-805B-4F8C-8F0CB631A05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r="20052"/>
          <a:stretch/>
        </p:blipFill>
        <p:spPr>
          <a:xfrm>
            <a:off x="9608046" y="1232689"/>
            <a:ext cx="2583954" cy="3878479"/>
          </a:xfrm>
          <a:prstGeom prst="rect">
            <a:avLst/>
          </a:prstGeom>
        </p:spPr>
      </p:pic>
      <p:sp>
        <p:nvSpPr>
          <p:cNvPr id="11" name="Прямоугольник: скругленные углы 10">
            <a:extLst>
              <a:ext uri="{FF2B5EF4-FFF2-40B4-BE49-F238E27FC236}">
                <a16:creationId xmlns:a16="http://schemas.microsoft.com/office/drawing/2014/main" id="{2C207584-EBD9-3727-42EA-F170DA68F2B0}"/>
              </a:ext>
            </a:extLst>
          </p:cNvPr>
          <p:cNvSpPr/>
          <p:nvPr/>
        </p:nvSpPr>
        <p:spPr>
          <a:xfrm>
            <a:off x="9903008" y="427042"/>
            <a:ext cx="2124426" cy="427875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2DA29F1-C27E-46FB-141B-355841E21C1C}"/>
              </a:ext>
            </a:extLst>
          </p:cNvPr>
          <p:cNvSpPr txBox="1"/>
          <p:nvPr/>
        </p:nvSpPr>
        <p:spPr>
          <a:xfrm>
            <a:off x="9903008" y="474281"/>
            <a:ext cx="212442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en-US" b="1">
                <a:solidFill>
                  <a:schemeClr val="bg1"/>
                </a:solidFill>
                <a:latin typeface="+mj-lt"/>
                <a:ea typeface="Montserrat" pitchFamily="34" charset="-122"/>
                <a:cs typeface="Montserrat" pitchFamily="34" charset="-120"/>
              </a:rPr>
              <a:t>AI</a:t>
            </a:r>
            <a:r>
              <a:rPr lang="en-US" sz="1800" b="1">
                <a:solidFill>
                  <a:schemeClr val="bg1"/>
                </a:solidFill>
                <a:latin typeface="+mj-lt"/>
                <a:ea typeface="Montserrat" pitchFamily="34" charset="-122"/>
                <a:cs typeface="Montserrat" pitchFamily="34" charset="-120"/>
              </a:rPr>
              <a:t>/ HPC</a:t>
            </a:r>
            <a:r>
              <a:rPr lang="en-US" b="1">
                <a:solidFill>
                  <a:schemeClr val="bg1"/>
                </a:solidFill>
                <a:latin typeface="+mj-lt"/>
                <a:ea typeface="Montserrat" pitchFamily="34" charset="-122"/>
                <a:cs typeface="Montserrat" pitchFamily="34" charset="-120"/>
              </a:rPr>
              <a:t>/VDI</a:t>
            </a:r>
            <a:endParaRPr lang="en-US" sz="180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E996950B-00BA-4707-9E03-56EFE4B93C67}"/>
              </a:ext>
            </a:extLst>
          </p:cNvPr>
          <p:cNvCxnSpPr/>
          <p:nvPr/>
        </p:nvCxnSpPr>
        <p:spPr>
          <a:xfrm>
            <a:off x="2049806" y="1756742"/>
            <a:ext cx="0" cy="2010662"/>
          </a:xfrm>
          <a:prstGeom prst="line">
            <a:avLst/>
          </a:prstGeom>
          <a:ln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2" name="Прямая соединительная линия 31">
            <a:extLst>
              <a:ext uri="{FF2B5EF4-FFF2-40B4-BE49-F238E27FC236}">
                <a16:creationId xmlns:a16="http://schemas.microsoft.com/office/drawing/2014/main" id="{9CD8328F-DF90-486A-BE3A-A97FF1EFFF30}"/>
              </a:ext>
            </a:extLst>
          </p:cNvPr>
          <p:cNvCxnSpPr/>
          <p:nvPr/>
        </p:nvCxnSpPr>
        <p:spPr>
          <a:xfrm>
            <a:off x="3891777" y="1775745"/>
            <a:ext cx="0" cy="2010662"/>
          </a:xfrm>
          <a:prstGeom prst="line">
            <a:avLst/>
          </a:prstGeom>
          <a:ln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946C01E8-B6C1-4CBC-B1B4-6D0F782E52FD}"/>
              </a:ext>
            </a:extLst>
          </p:cNvPr>
          <p:cNvCxnSpPr/>
          <p:nvPr/>
        </p:nvCxnSpPr>
        <p:spPr>
          <a:xfrm>
            <a:off x="5834058" y="1775745"/>
            <a:ext cx="0" cy="2010662"/>
          </a:xfrm>
          <a:prstGeom prst="line">
            <a:avLst/>
          </a:prstGeom>
          <a:ln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4" name="Прямая соединительная линия 33">
            <a:extLst>
              <a:ext uri="{FF2B5EF4-FFF2-40B4-BE49-F238E27FC236}">
                <a16:creationId xmlns:a16="http://schemas.microsoft.com/office/drawing/2014/main" id="{36C5BCB7-3A13-4D09-B28A-1A504105013B}"/>
              </a:ext>
            </a:extLst>
          </p:cNvPr>
          <p:cNvCxnSpPr/>
          <p:nvPr/>
        </p:nvCxnSpPr>
        <p:spPr>
          <a:xfrm>
            <a:off x="7675041" y="1775745"/>
            <a:ext cx="0" cy="2010662"/>
          </a:xfrm>
          <a:prstGeom prst="line">
            <a:avLst/>
          </a:prstGeom>
          <a:ln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8EC1EC87-3A6C-4CEA-B93F-6F59C136C8C6}"/>
              </a:ext>
            </a:extLst>
          </p:cNvPr>
          <p:cNvSpPr txBox="1"/>
          <p:nvPr/>
        </p:nvSpPr>
        <p:spPr>
          <a:xfrm>
            <a:off x="209612" y="2233695"/>
            <a:ext cx="1796900" cy="16106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800"/>
              </a:spcBef>
            </a:pP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До 8 GPU на </a:t>
            </a:r>
            <a:r>
              <a:rPr lang="en-US" sz="16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Виртуальную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 </a:t>
            </a:r>
            <a:r>
              <a:rPr lang="en-US" sz="16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Машину</a:t>
            </a:r>
            <a:r>
              <a:rPr lang="ru-RU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/Хост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, </a:t>
            </a:r>
            <a:r>
              <a:rPr lang="ru-RU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Segoe UI"/>
              </a:rPr>
              <a:t>сетевое хранилище 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с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репликацией</a:t>
            </a:r>
            <a:endParaRPr lang="ru-RU" sz="1600">
              <a:solidFill>
                <a:schemeClr val="tx1">
                  <a:lumMod val="75000"/>
                  <a:lumOff val="25000"/>
                </a:schemeClr>
              </a:solidFill>
              <a:ea typeface="Arial" pitchFamily="34" charset="-122"/>
              <a:cs typeface="Arial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FD2A971-AA2E-4990-BBF8-E093A230027C}"/>
              </a:ext>
            </a:extLst>
          </p:cNvPr>
          <p:cNvSpPr txBox="1"/>
          <p:nvPr/>
        </p:nvSpPr>
        <p:spPr>
          <a:xfrm>
            <a:off x="2208308" y="2255149"/>
            <a:ext cx="15178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800"/>
              </a:spcBef>
            </a:pP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Сеть 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10-100 G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,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базовые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образы</a:t>
            </a:r>
            <a:endParaRPr lang="ru-RU" sz="1600">
              <a:solidFill>
                <a:schemeClr val="tx1">
                  <a:lumMod val="75000"/>
                  <a:lumOff val="25000"/>
                </a:schemeClr>
              </a:solidFill>
              <a:ea typeface="Arial" pitchFamily="34" charset="-122"/>
              <a:cs typeface="Arial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312666B-CBFE-408D-AD02-0B776C36F64D}"/>
              </a:ext>
            </a:extLst>
          </p:cNvPr>
          <p:cNvSpPr txBox="1"/>
          <p:nvPr/>
        </p:nvSpPr>
        <p:spPr>
          <a:xfrm>
            <a:off x="3893593" y="2248772"/>
            <a:ext cx="205029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800"/>
              </a:spcBef>
            </a:pP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Доступ через </a:t>
            </a:r>
            <a:r>
              <a:rPr lang="en-US" sz="16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личный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 </a:t>
            </a:r>
            <a:r>
              <a:rPr lang="en-US" sz="16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кабинет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/>
              </a:rPr>
              <a:t> 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или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по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cs typeface="Segoe UI"/>
              </a:rPr>
              <a:t> SSH</a:t>
            </a:r>
            <a:endParaRPr lang="en-US" sz="1600">
              <a:solidFill>
                <a:schemeClr val="tx1">
                  <a:lumMod val="75000"/>
                  <a:lumOff val="25000"/>
                </a:schemeClr>
              </a:solidFill>
              <a:cs typeface="Arial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6AC3A20-C0D8-475B-AA6C-15202ECAABCA}"/>
              </a:ext>
            </a:extLst>
          </p:cNvPr>
          <p:cNvSpPr txBox="1"/>
          <p:nvPr/>
        </p:nvSpPr>
        <p:spPr>
          <a:xfrm>
            <a:off x="5932137" y="2239951"/>
            <a:ext cx="174373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800"/>
              </a:spcBef>
            </a:pPr>
            <a:r>
              <a:rPr lang="ru-RU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/>
              </a:rPr>
              <a:t>З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/>
              </a:rPr>
              <a:t>ащита 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от DDoS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 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и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облачный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файрво</a:t>
            </a:r>
            <a:r>
              <a:rPr lang="ru-RU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л</a:t>
            </a:r>
            <a:endParaRPr lang="en-US" sz="1600">
              <a:solidFill>
                <a:schemeClr val="tx1">
                  <a:lumMod val="75000"/>
                  <a:lumOff val="25000"/>
                </a:schemeClr>
              </a:solidFill>
              <a:ea typeface="Arial" pitchFamily="34" charset="-122"/>
              <a:cs typeface="Arial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4CB7C92-20EA-4638-AD8C-B44E6384E625}"/>
              </a:ext>
            </a:extLst>
          </p:cNvPr>
          <p:cNvSpPr txBox="1"/>
          <p:nvPr/>
        </p:nvSpPr>
        <p:spPr>
          <a:xfrm>
            <a:off x="7830968" y="2216747"/>
            <a:ext cx="174648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800"/>
              </a:spcBef>
            </a:pP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SLA </a:t>
            </a:r>
            <a:r>
              <a:rPr lang="en-US" sz="16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до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 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99,98%, 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24×7 </a:t>
            </a:r>
            <a:r>
              <a:rPr lang="en-US" sz="16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техподдержка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, </a:t>
            </a:r>
            <a:r>
              <a:rPr lang="en-US" sz="1600" b="1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до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 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3х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площадок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 </a:t>
            </a:r>
            <a:r>
              <a:rPr 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Arial" pitchFamily="34" charset="-122"/>
                <a:cs typeface="Arial"/>
              </a:rPr>
              <a:t>ЦОД Tier III 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в </a:t>
            </a:r>
            <a:r>
              <a:rPr lang="en-US" sz="16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/>
              </a:rPr>
              <a:t>Москве</a:t>
            </a:r>
            <a:endParaRPr lang="en-US" sz="1600">
              <a:solidFill>
                <a:schemeClr val="tx1">
                  <a:lumMod val="75000"/>
                  <a:lumOff val="25000"/>
                </a:schemeClr>
              </a:solidFill>
              <a:cs typeface="Arial"/>
            </a:endParaRPr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324A40E6-9F54-4D6C-B476-77BE8B6693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03677" y="1481262"/>
            <a:ext cx="613000" cy="613000"/>
          </a:xfrm>
          <a:prstGeom prst="rect">
            <a:avLst/>
          </a:prstGeom>
        </p:spPr>
      </p:pic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77BA6E71-8E05-46D2-9ADA-AB0E5131757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73987" y="1481262"/>
            <a:ext cx="539125" cy="539125"/>
          </a:xfrm>
          <a:prstGeom prst="rect">
            <a:avLst/>
          </a:prstGeom>
        </p:spPr>
      </p:pic>
      <p:pic>
        <p:nvPicPr>
          <p:cNvPr id="46" name="Рисунок 45">
            <a:extLst>
              <a:ext uri="{FF2B5EF4-FFF2-40B4-BE49-F238E27FC236}">
                <a16:creationId xmlns:a16="http://schemas.microsoft.com/office/drawing/2014/main" id="{38710F49-B45F-4DED-A968-5B743110C21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698815" y="1508105"/>
            <a:ext cx="593405" cy="593405"/>
          </a:xfrm>
          <a:prstGeom prst="rect">
            <a:avLst/>
          </a:prstGeom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BE21FB38-B86B-4E66-940A-945A011E1C2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97259" y="1499703"/>
            <a:ext cx="593405" cy="593405"/>
          </a:xfrm>
          <a:prstGeom prst="rect">
            <a:avLst/>
          </a:prstGeom>
        </p:spPr>
      </p:pic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1582807A-D21C-4DFC-BD3C-B7DAF3DBBF6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421674" y="1459278"/>
            <a:ext cx="635836" cy="63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339587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15"/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E0DC493A-D6FF-42C8-AAFF-FF3600839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0A863-1CBF-4C93-BDB9-A45FE7F28BAD}" type="slidenum">
              <a:rPr kumimoji="0" lang="ru-RU" sz="900" b="0" i="0" u="none" strike="noStrike" kern="1200" cap="none" spc="0" normalizeH="0" baseline="0" noProof="0" smtClean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ru-RU" sz="9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6E2E0D0E-F301-4244-B8A9-6C9AAA2CA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6702" y="308841"/>
            <a:ext cx="9140471" cy="806366"/>
          </a:xfrm>
        </p:spPr>
        <p:txBody>
          <a:bodyPr lIns="91440" tIns="45720" rIns="91440" bIns="45720" anchor="t"/>
          <a:lstStyle/>
          <a:p>
            <a:r>
              <a:rPr lang="en-US" b="1">
                <a:solidFill>
                  <a:srgbClr val="002060"/>
                </a:solidFill>
              </a:rPr>
              <a:t>GPU </a:t>
            </a:r>
            <a:r>
              <a:rPr lang="en-US" b="1" err="1">
                <a:solidFill>
                  <a:srgbClr val="002060"/>
                </a:solidFill>
              </a:rPr>
              <a:t>инфраструктура</a:t>
            </a:r>
            <a:endParaRPr lang="ru-RU"/>
          </a:p>
        </p:txBody>
      </p:sp>
      <p:sp>
        <p:nvSpPr>
          <p:cNvPr id="4" name="Shape 13">
            <a:extLst>
              <a:ext uri="{FF2B5EF4-FFF2-40B4-BE49-F238E27FC236}">
                <a16:creationId xmlns:a16="http://schemas.microsoft.com/office/drawing/2014/main" id="{246DDACD-5E8A-4935-A6E4-149CC3C916D0}"/>
              </a:ext>
            </a:extLst>
          </p:cNvPr>
          <p:cNvSpPr/>
          <p:nvPr/>
        </p:nvSpPr>
        <p:spPr>
          <a:xfrm>
            <a:off x="0" y="0"/>
            <a:ext cx="2491803" cy="6048374"/>
          </a:xfrm>
          <a:prstGeom prst="roundRect">
            <a:avLst>
              <a:gd name="adj" fmla="val 0"/>
            </a:avLst>
          </a:prstGeom>
          <a:solidFill>
            <a:srgbClr val="D6DDE7"/>
          </a:solidFill>
          <a:ln w="12700">
            <a:noFill/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6" name="Shape 6">
            <a:extLst>
              <a:ext uri="{FF2B5EF4-FFF2-40B4-BE49-F238E27FC236}">
                <a16:creationId xmlns:a16="http://schemas.microsoft.com/office/drawing/2014/main" id="{5F0585FB-3A11-4398-AC59-609A7DF17259}"/>
              </a:ext>
            </a:extLst>
          </p:cNvPr>
          <p:cNvSpPr/>
          <p:nvPr/>
        </p:nvSpPr>
        <p:spPr>
          <a:xfrm>
            <a:off x="2716567" y="1289244"/>
            <a:ext cx="4567620" cy="199978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noFill/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0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7" name="Shape 10">
            <a:extLst>
              <a:ext uri="{FF2B5EF4-FFF2-40B4-BE49-F238E27FC236}">
                <a16:creationId xmlns:a16="http://schemas.microsoft.com/office/drawing/2014/main" id="{CBF27F48-8AA9-4A17-A771-60F2A3369F6D}"/>
              </a:ext>
            </a:extLst>
          </p:cNvPr>
          <p:cNvSpPr/>
          <p:nvPr/>
        </p:nvSpPr>
        <p:spPr>
          <a:xfrm>
            <a:off x="7448822" y="1289244"/>
            <a:ext cx="4398459" cy="199978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noFill/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0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DD068529-A293-4BDA-9474-65C4511FBB8D}"/>
              </a:ext>
            </a:extLst>
          </p:cNvPr>
          <p:cNvSpPr/>
          <p:nvPr/>
        </p:nvSpPr>
        <p:spPr>
          <a:xfrm>
            <a:off x="2716567" y="3711488"/>
            <a:ext cx="2862623" cy="2336886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noFill/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4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2E5939C8-9A61-4004-962B-9288A38E4BAA}"/>
              </a:ext>
            </a:extLst>
          </p:cNvPr>
          <p:cNvSpPr/>
          <p:nvPr/>
        </p:nvSpPr>
        <p:spPr>
          <a:xfrm>
            <a:off x="5727262" y="3711488"/>
            <a:ext cx="2859017" cy="2336886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noFill/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4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0" name="Shape 6">
            <a:extLst>
              <a:ext uri="{FF2B5EF4-FFF2-40B4-BE49-F238E27FC236}">
                <a16:creationId xmlns:a16="http://schemas.microsoft.com/office/drawing/2014/main" id="{9D59A28B-DB2B-4B16-925F-6E4470C7FA51}"/>
              </a:ext>
            </a:extLst>
          </p:cNvPr>
          <p:cNvSpPr/>
          <p:nvPr/>
        </p:nvSpPr>
        <p:spPr>
          <a:xfrm>
            <a:off x="8787385" y="3698324"/>
            <a:ext cx="3059896" cy="2350049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noFill/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4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6DE6105B-65E9-4B67-B604-31777EB8AD03}"/>
              </a:ext>
            </a:extLst>
          </p:cNvPr>
          <p:cNvSpPr/>
          <p:nvPr/>
        </p:nvSpPr>
        <p:spPr>
          <a:xfrm>
            <a:off x="2891146" y="1362825"/>
            <a:ext cx="2124426" cy="3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Категории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услуг</a:t>
            </a:r>
            <a:endParaRPr kumimoji="0" lang="en-US" sz="1800" b="0" i="0" u="none" strike="noStrike" kern="1200" cap="none" spc="0" normalizeH="0" baseline="0" noProof="0" err="1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ECF1A904-5CFC-45B2-8D7E-978E83AAE88E}"/>
              </a:ext>
            </a:extLst>
          </p:cNvPr>
          <p:cNvSpPr/>
          <p:nvPr/>
        </p:nvSpPr>
        <p:spPr>
          <a:xfrm>
            <a:off x="2888292" y="1845081"/>
            <a:ext cx="4248213" cy="1333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A20C33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AI: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обучение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, fine-tuning, inference,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готовые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endpoint’ы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A20C33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HPC: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научные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вычисления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,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медицина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A20C33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Визуализация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: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рендеринг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, 3D, 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постпродакшн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A20C33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VDI: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удаленные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графические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рабочие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места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6E458C0-2FAA-444B-A306-66DB8D551B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6966" y="1412336"/>
            <a:ext cx="357207" cy="357207"/>
          </a:xfrm>
          <a:prstGeom prst="rect">
            <a:avLst/>
          </a:prstGeom>
        </p:spPr>
      </p:pic>
      <p:sp>
        <p:nvSpPr>
          <p:cNvPr id="14" name="Text 8">
            <a:extLst>
              <a:ext uri="{FF2B5EF4-FFF2-40B4-BE49-F238E27FC236}">
                <a16:creationId xmlns:a16="http://schemas.microsoft.com/office/drawing/2014/main" id="{1668A1C1-ED49-413B-9190-47E779E122AE}"/>
              </a:ext>
            </a:extLst>
          </p:cNvPr>
          <p:cNvSpPr/>
          <p:nvPr/>
        </p:nvSpPr>
        <p:spPr>
          <a:xfrm>
            <a:off x="7578281" y="1362869"/>
            <a:ext cx="2875987" cy="3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Линейка ускорителей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2852AA37-E11B-4E47-A6F1-5FEF786D0211}"/>
              </a:ext>
            </a:extLst>
          </p:cNvPr>
          <p:cNvSpPr/>
          <p:nvPr/>
        </p:nvSpPr>
        <p:spPr>
          <a:xfrm>
            <a:off x="7575384" y="1835706"/>
            <a:ext cx="4145334" cy="1344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A20C33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Топ-сегмент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: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H200 141GB, H100 80GB, A100 80GB,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конфигурации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с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NVLink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A20C33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Проф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.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графика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 и inference: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RTX 6000 96GB, L4, A10, A2, T4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A20C33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Массовый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 GPU</a:t>
            </a:r>
            <a:r>
              <a:rPr kumimoji="0" lang="ru-RU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слой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: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RTX 5090/4090/3090/2080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54D4EF8D-A635-4A3C-BB61-BBA502D61C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30397" y="1426406"/>
            <a:ext cx="374902" cy="374902"/>
          </a:xfrm>
          <a:prstGeom prst="rect">
            <a:avLst/>
          </a:prstGeom>
        </p:spPr>
      </p:pic>
      <p:sp>
        <p:nvSpPr>
          <p:cNvPr id="17" name="Text 8">
            <a:extLst>
              <a:ext uri="{FF2B5EF4-FFF2-40B4-BE49-F238E27FC236}">
                <a16:creationId xmlns:a16="http://schemas.microsoft.com/office/drawing/2014/main" id="{E477F1E3-549F-49A9-A80D-87011A26B9DF}"/>
              </a:ext>
            </a:extLst>
          </p:cNvPr>
          <p:cNvSpPr/>
          <p:nvPr/>
        </p:nvSpPr>
        <p:spPr>
          <a:xfrm>
            <a:off x="2924373" y="3881557"/>
            <a:ext cx="1757139" cy="513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Вычислительный слой</a:t>
            </a:r>
          </a:p>
        </p:txBody>
      </p:sp>
      <p:sp>
        <p:nvSpPr>
          <p:cNvPr id="18" name="Text 8">
            <a:extLst>
              <a:ext uri="{FF2B5EF4-FFF2-40B4-BE49-F238E27FC236}">
                <a16:creationId xmlns:a16="http://schemas.microsoft.com/office/drawing/2014/main" id="{D7D41F85-6FA9-46CB-ACF0-0189E6B69284}"/>
              </a:ext>
            </a:extLst>
          </p:cNvPr>
          <p:cNvSpPr/>
          <p:nvPr/>
        </p:nvSpPr>
        <p:spPr>
          <a:xfrm>
            <a:off x="5904680" y="3827610"/>
            <a:ext cx="2124426" cy="3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Конфигурации</a:t>
            </a: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822736C9-01A9-4855-B601-2168F159E95F}"/>
              </a:ext>
            </a:extLst>
          </p:cNvPr>
          <p:cNvSpPr/>
          <p:nvPr/>
        </p:nvSpPr>
        <p:spPr>
          <a:xfrm>
            <a:off x="9108672" y="3822096"/>
            <a:ext cx="1903828" cy="3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Преимущества</a:t>
            </a:r>
            <a:endParaRPr kumimoji="0" lang="ru-RU" sz="16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sp>
        <p:nvSpPr>
          <p:cNvPr id="20" name="Text 17">
            <a:extLst>
              <a:ext uri="{FF2B5EF4-FFF2-40B4-BE49-F238E27FC236}">
                <a16:creationId xmlns:a16="http://schemas.microsoft.com/office/drawing/2014/main" id="{16212027-04CC-4684-BB85-81A734A9D105}"/>
              </a:ext>
            </a:extLst>
          </p:cNvPr>
          <p:cNvSpPr/>
          <p:nvPr/>
        </p:nvSpPr>
        <p:spPr>
          <a:xfrm>
            <a:off x="2901696" y="4630031"/>
            <a:ext cx="2492363" cy="1059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До 2 ТБ RAM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в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облачных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 ВМ
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До 8 ТБ RAM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в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выделенном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сервере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814F3FE-96C9-498D-8DD5-9C524DFB565E}"/>
              </a:ext>
            </a:extLst>
          </p:cNvPr>
          <p:cNvSpPr txBox="1"/>
          <p:nvPr/>
        </p:nvSpPr>
        <p:spPr>
          <a:xfrm>
            <a:off x="5803954" y="4498016"/>
            <a:ext cx="2782325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Серверы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с 8 GPU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
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Виртуальные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 и 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выделенные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bare metal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Готов</a:t>
            </a:r>
            <a:r>
              <a:rPr kumimoji="0" lang="en-US" sz="1400" b="1" i="0" u="none" strike="noStrike" kern="1200" cap="none" spc="0" normalizeH="0" baseline="0" noProof="0" err="1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ые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 </a:t>
            </a:r>
            <a:r>
              <a:rPr kumimoji="0" lang="en-US" sz="1400" b="1" i="0" u="none" strike="noStrike" kern="1200" cap="none" spc="0" normalizeH="0" baseline="0" noProof="0" err="1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Segoe UI"/>
              </a:rPr>
              <a:t>о</a:t>
            </a:r>
            <a:r>
              <a:rPr kumimoji="0" lang="en-US" sz="1400" b="1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бразы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 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Linux/Window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s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243B53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sp>
        <p:nvSpPr>
          <p:cNvPr id="25" name="Text 25">
            <a:extLst>
              <a:ext uri="{FF2B5EF4-FFF2-40B4-BE49-F238E27FC236}">
                <a16:creationId xmlns:a16="http://schemas.microsoft.com/office/drawing/2014/main" id="{7CA6FB46-1E02-4257-9701-B31C359295C1}"/>
              </a:ext>
            </a:extLst>
          </p:cNvPr>
          <p:cNvSpPr/>
          <p:nvPr/>
        </p:nvSpPr>
        <p:spPr>
          <a:xfrm>
            <a:off x="9016274" y="4465990"/>
            <a:ext cx="2689025" cy="1477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3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Консервация ресурсов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 / 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проекта</a:t>
            </a:r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300" b="1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Проектные цены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для </a:t>
            </a:r>
            <a:r>
              <a:rPr kumimoji="0" lang="en-US" sz="1300" b="0" i="0" u="none" strike="noStrike" kern="1200" cap="none" spc="0" normalizeH="0" baseline="0" noProof="0" err="1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длительной</a:t>
            </a: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300" b="0" i="0" u="none" strike="noStrike" kern="1200" cap="none" spc="0" normalizeH="0" baseline="0" noProof="0" err="1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аренд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ы</a:t>
            </a:r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Montserrat" pitchFamily="34" charset="-122"/>
              <a:cs typeface="Segoe UI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Быстрый </a:t>
            </a:r>
            <a:r>
              <a:rPr kumimoji="0" lang="en-US" sz="1300" b="1" i="0" u="none" strike="noStrike" kern="1200" cap="none" spc="0" normalizeH="0" baseline="0" noProof="0" err="1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запуск</a:t>
            </a: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типовых</a:t>
            </a: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GPU</a:t>
            </a:r>
            <a:r>
              <a:rPr kumimoji="0" lang="ru-RU" sz="1300" b="0" i="0" u="none" strike="noStrike" kern="1200" cap="none" spc="0" normalizeH="0" baseline="0" noProof="0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 </a:t>
            </a:r>
            <a:r>
              <a:rPr kumimoji="0" lang="en-US" sz="1300" b="0" i="0" u="none" strike="noStrike" kern="1200" cap="none" spc="0" normalizeH="0" baseline="0" noProof="0" err="1">
                <a:ln>
                  <a:noFill/>
                </a:ln>
                <a:solidFill>
                  <a:srgbClr val="243B53"/>
                </a:solidFill>
                <a:effectLst/>
                <a:uLnTx/>
                <a:uFillTx/>
                <a:latin typeface="Segoe UI"/>
                <a:ea typeface="Montserrat" pitchFamily="34" charset="-122"/>
                <a:cs typeface="Montserrat" pitchFamily="34" charset="-120"/>
              </a:rPr>
              <a:t>конфигураций</a:t>
            </a:r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sp>
        <p:nvSpPr>
          <p:cNvPr id="26" name="Прямоугольник: скругленные углы 25">
            <a:extLst>
              <a:ext uri="{FF2B5EF4-FFF2-40B4-BE49-F238E27FC236}">
                <a16:creationId xmlns:a16="http://schemas.microsoft.com/office/drawing/2014/main" id="{B4D9AFBD-4C7B-43A3-AA3F-851B2D58CFD7}"/>
              </a:ext>
            </a:extLst>
          </p:cNvPr>
          <p:cNvSpPr/>
          <p:nvPr/>
        </p:nvSpPr>
        <p:spPr>
          <a:xfrm>
            <a:off x="196046" y="346687"/>
            <a:ext cx="2124426" cy="427875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99AAC3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7" name="Прямоугольник: скругленные углы 26">
            <a:extLst>
              <a:ext uri="{FF2B5EF4-FFF2-40B4-BE49-F238E27FC236}">
                <a16:creationId xmlns:a16="http://schemas.microsoft.com/office/drawing/2014/main" id="{AACDE90A-795F-497D-B571-843FE99CE7D2}"/>
              </a:ext>
            </a:extLst>
          </p:cNvPr>
          <p:cNvSpPr/>
          <p:nvPr/>
        </p:nvSpPr>
        <p:spPr>
          <a:xfrm>
            <a:off x="196046" y="890641"/>
            <a:ext cx="2124426" cy="427875"/>
          </a:xfrm>
          <a:prstGeom prst="roundRect">
            <a:avLst>
              <a:gd name="adj" fmla="val 50000"/>
            </a:avLst>
          </a:prstGeom>
          <a:noFill/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99AAC3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E753D76-2E50-4E29-9D12-122E004E41F2}"/>
              </a:ext>
            </a:extLst>
          </p:cNvPr>
          <p:cNvSpPr txBox="1"/>
          <p:nvPr/>
        </p:nvSpPr>
        <p:spPr>
          <a:xfrm>
            <a:off x="234838" y="375958"/>
            <a:ext cx="212442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GPU Cloud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431DA5B-9E36-40C2-97A8-05858CE9A4EF}"/>
              </a:ext>
            </a:extLst>
          </p:cNvPr>
          <p:cNvSpPr txBox="1"/>
          <p:nvPr/>
        </p:nvSpPr>
        <p:spPr>
          <a:xfrm>
            <a:off x="213364" y="919912"/>
            <a:ext cx="212442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Москва / 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/>
                <a:ea typeface="Montserrat" pitchFamily="34" charset="-122"/>
                <a:cs typeface="Montserrat" pitchFamily="34" charset="-120"/>
              </a:rPr>
              <a:t>Tier III</a:t>
            </a:r>
          </a:p>
        </p:txBody>
      </p:sp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2B59202D-249A-42FE-B1E4-DAE5100CD0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38479" y="3901012"/>
            <a:ext cx="341534" cy="341534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7F92A3AE-0131-49ED-8412-5AECD712F6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066164" y="3870777"/>
            <a:ext cx="356447" cy="356447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CFDFC460-A3A4-4555-8E61-5A5ECB24B69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381299" y="3835486"/>
            <a:ext cx="324000" cy="324000"/>
          </a:xfrm>
          <a:prstGeom prst="rect">
            <a:avLst/>
          </a:prstGeom>
        </p:spPr>
      </p:pic>
      <p:sp>
        <p:nvSpPr>
          <p:cNvPr id="34" name="Параллелограмм 33">
            <a:extLst>
              <a:ext uri="{FF2B5EF4-FFF2-40B4-BE49-F238E27FC236}">
                <a16:creationId xmlns:a16="http://schemas.microsoft.com/office/drawing/2014/main" id="{9FCF9732-6DF0-4287-BB3D-D1E0C1782780}"/>
              </a:ext>
            </a:extLst>
          </p:cNvPr>
          <p:cNvSpPr/>
          <p:nvPr/>
        </p:nvSpPr>
        <p:spPr>
          <a:xfrm>
            <a:off x="0" y="6389917"/>
            <a:ext cx="8776252" cy="300652"/>
          </a:xfrm>
          <a:prstGeom prst="parallelogram">
            <a:avLst/>
          </a:prstGeom>
          <a:solidFill>
            <a:srgbClr val="CDD4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B435F76-9A1B-4C7E-84F1-B5990C01F5B7}"/>
              </a:ext>
            </a:extLst>
          </p:cNvPr>
          <p:cNvSpPr txBox="1"/>
          <p:nvPr/>
        </p:nvSpPr>
        <p:spPr>
          <a:xfrm>
            <a:off x="295591" y="6398738"/>
            <a:ext cx="4474001" cy="29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933" marR="457189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6.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GPU </a:t>
            </a: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инфраструктура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CF9721EE-3A09-4C28-B0B5-FC594607C6FF}"/>
              </a:ext>
            </a:extLst>
          </p:cNvPr>
          <p:cNvPicPr>
            <a:picLocks noChangeAspect="1"/>
          </p:cNvPicPr>
          <p:nvPr/>
        </p:nvPicPr>
        <p:blipFill>
          <a:blip r:embed="rId12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-165104" y="2121095"/>
            <a:ext cx="2773071" cy="277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9746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0D429A7-075D-FBB1-A17F-A64A9417558C}"/>
              </a:ext>
            </a:extLst>
          </p:cNvPr>
          <p:cNvSpPr txBox="1"/>
          <p:nvPr/>
        </p:nvSpPr>
        <p:spPr>
          <a:xfrm>
            <a:off x="621569" y="972361"/>
            <a:ext cx="1171431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GPU серверы </a:t>
            </a:r>
            <a:r>
              <a:rPr kumimoji="0" lang="ru-RU" sz="1600" b="1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SuperMicro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 с 8 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x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 Nvidia H200 </a:t>
            </a:r>
            <a:r>
              <a:rPr kumimoji="0" lang="ru-RU" sz="16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IXCellerate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 ЮГ. Платформа OpenStack;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6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GPU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 серверы 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DELL </a:t>
            </a:r>
            <a:r>
              <a:rPr kumimoji="0" lang="ru-RU" sz="1600" b="1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с Nvidia A100 80Gb.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Платформа vCloud – </a:t>
            </a:r>
            <a:r>
              <a:rPr kumimoji="0" lang="ru-RU" sz="1600" b="0" i="0" u="none" strike="noStrike" kern="1200" cap="none" spc="0" normalizeH="0" baseline="0" noProof="0" err="1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IXCellerate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 </a:t>
            </a:r>
            <a:r>
              <a:rPr kumimoji="0" lang="ru-RU" sz="16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Север;</a:t>
            </a:r>
          </a:p>
        </p:txBody>
      </p:sp>
      <p:pic>
        <p:nvPicPr>
          <p:cNvPr id="6" name="Рисунок 5" descr="Изображение выглядит как электроника, сервер, машина, Электроснабжение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713C2271-09F0-C353-87D0-5D0CCE954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7470" y="1973030"/>
            <a:ext cx="3135343" cy="4277063"/>
          </a:xfrm>
          <a:prstGeom prst="rect">
            <a:avLst/>
          </a:prstGeom>
          <a:ln>
            <a:noFill/>
          </a:ln>
        </p:spPr>
      </p:pic>
      <p:pic>
        <p:nvPicPr>
          <p:cNvPr id="7" name="Рисунок 6" descr="Изображение выглядит как электроника, Электрическая проводка, машина, Электронная техника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F4597551-3BE3-4B4D-E183-66CC2C53F9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2868" y="1973030"/>
            <a:ext cx="3117236" cy="4277063"/>
          </a:xfrm>
          <a:prstGeom prst="rect">
            <a:avLst/>
          </a:prstGeom>
          <a:ln>
            <a:noFill/>
          </a:ln>
        </p:spPr>
      </p:pic>
      <p:pic>
        <p:nvPicPr>
          <p:cNvPr id="8" name="Рисунок 7" descr="Изображение выглядит как в помещении, электроника, компьютер, коробка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00368B12-DF98-932D-D708-AFADF12A35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604"/>
          <a:stretch/>
        </p:blipFill>
        <p:spPr>
          <a:xfrm>
            <a:off x="718305" y="3997330"/>
            <a:ext cx="3273917" cy="2252764"/>
          </a:xfrm>
          <a:prstGeom prst="rect">
            <a:avLst/>
          </a:prstGeom>
          <a:ln>
            <a:noFill/>
          </a:ln>
        </p:spPr>
      </p:pic>
      <p:pic>
        <p:nvPicPr>
          <p:cNvPr id="9" name="Рисунок 8" descr="Изображение выглядит как человек, электроника, компьютер, Электронная техника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663BB6FD-F21B-9E9B-D851-48D467B6EE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721"/>
          <a:stretch/>
        </p:blipFill>
        <p:spPr>
          <a:xfrm>
            <a:off x="718305" y="1973030"/>
            <a:ext cx="3273917" cy="1852517"/>
          </a:xfrm>
          <a:prstGeom prst="rect">
            <a:avLst/>
          </a:prstGeom>
          <a:ln>
            <a:noFill/>
          </a:ln>
        </p:spPr>
      </p:pic>
      <p:sp>
        <p:nvSpPr>
          <p:cNvPr id="11" name="Заголовок 2">
            <a:extLst>
              <a:ext uri="{FF2B5EF4-FFF2-40B4-BE49-F238E27FC236}">
                <a16:creationId xmlns:a16="http://schemas.microsoft.com/office/drawing/2014/main" id="{8274CEEF-F74D-4E9A-80A2-FE03DF8C0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569" y="165995"/>
            <a:ext cx="9140471" cy="806366"/>
          </a:xfrm>
        </p:spPr>
        <p:txBody>
          <a:bodyPr lIns="91440" tIns="45720" rIns="91440" bIns="45720" anchor="t"/>
          <a:lstStyle/>
          <a:p>
            <a:r>
              <a:rPr lang="en-US" b="1">
                <a:solidFill>
                  <a:srgbClr val="002060"/>
                </a:solidFill>
              </a:rPr>
              <a:t>GPU </a:t>
            </a:r>
            <a:r>
              <a:rPr lang="en-US" b="1" err="1">
                <a:solidFill>
                  <a:srgbClr val="002060"/>
                </a:solidFill>
              </a:rPr>
              <a:t>инфраструктура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016335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Rectangle 7">
            <a:extLst>
              <a:ext uri="{FF2B5EF4-FFF2-40B4-BE49-F238E27FC236}">
                <a16:creationId xmlns:a16="http://schemas.microsoft.com/office/drawing/2014/main" id="{16D9122C-ABDB-4E10-96CD-3753D5E0B2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01" y="898172"/>
            <a:ext cx="9418638" cy="64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080" tIns="36720" rIns="73080" bIns="36720">
            <a:spAutoFit/>
          </a:bodyPr>
          <a:lstStyle>
            <a:lvl1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1pPr>
            <a:lvl2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2pPr>
            <a:lvl3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3pPr>
            <a:lvl4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4pPr>
            <a:lvl5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9pPr>
          </a:lstStyle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Tx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r>
              <a:rPr lang="ru-RU" sz="4000">
                <a:solidFill>
                  <a:srgbClr val="FFFFFF"/>
                </a:solidFill>
                <a:latin typeface="Segoe UI Semibold"/>
              </a:rPr>
              <a:t>Выделенное оборудование</a:t>
            </a:r>
            <a:endParaRPr kumimoji="0" lang="ru-RU" sz="4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91432906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BA9D1CCD-1264-482C-B492-63DE9DCEC6B1}"/>
              </a:ext>
            </a:extLst>
          </p:cNvPr>
          <p:cNvSpPr/>
          <p:nvPr/>
        </p:nvSpPr>
        <p:spPr>
          <a:xfrm>
            <a:off x="-1" y="0"/>
            <a:ext cx="3632375" cy="599720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4FB02AB-BA56-4EF9-8B21-3E8BF8963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605" y="403962"/>
            <a:ext cx="7890432" cy="633887"/>
          </a:xfrm>
        </p:spPr>
        <p:txBody>
          <a:bodyPr lIns="91440" tIns="45720" rIns="91440" bIns="45720" anchor="t"/>
          <a:lstStyle/>
          <a:p>
            <a:r>
              <a:rPr lang="ru-RU" b="1">
                <a:solidFill>
                  <a:srgbClr val="002060"/>
                </a:solidFill>
              </a:rPr>
              <a:t>Выделенное серверное оборудование </a:t>
            </a:r>
            <a:endParaRPr lang="ru-RU"/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2B02CF2F-6E76-4975-8CEE-55093CC63BEA}"/>
              </a:ext>
            </a:extLst>
          </p:cNvPr>
          <p:cNvGrpSpPr/>
          <p:nvPr/>
        </p:nvGrpSpPr>
        <p:grpSpPr>
          <a:xfrm>
            <a:off x="3966604" y="1449389"/>
            <a:ext cx="7890434" cy="4547814"/>
            <a:chOff x="4136872" y="1449389"/>
            <a:chExt cx="7720166" cy="4131080"/>
          </a:xfrm>
        </p:grpSpPr>
        <p:sp>
          <p:nvSpPr>
            <p:cNvPr id="15" name="Прямоугольник: скругленные углы 14">
              <a:extLst>
                <a:ext uri="{FF2B5EF4-FFF2-40B4-BE49-F238E27FC236}">
                  <a16:creationId xmlns:a16="http://schemas.microsoft.com/office/drawing/2014/main" id="{90F64651-5B84-4B9C-B750-FBFE6DFFE4E1}"/>
                </a:ext>
              </a:extLst>
            </p:cNvPr>
            <p:cNvSpPr/>
            <p:nvPr/>
          </p:nvSpPr>
          <p:spPr>
            <a:xfrm>
              <a:off x="6771033" y="1449389"/>
              <a:ext cx="2451842" cy="1979611"/>
            </a:xfrm>
            <a:prstGeom prst="roundRect">
              <a:avLst>
                <a:gd name="adj" fmla="val 349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/>
                <a:t>с</a:t>
              </a:r>
            </a:p>
          </p:txBody>
        </p:sp>
        <p:sp>
          <p:nvSpPr>
            <p:cNvPr id="16" name="Прямоугольник: скругленные углы 15">
              <a:extLst>
                <a:ext uri="{FF2B5EF4-FFF2-40B4-BE49-F238E27FC236}">
                  <a16:creationId xmlns:a16="http://schemas.microsoft.com/office/drawing/2014/main" id="{690EB593-B699-40F8-BFCA-0A1C2A6BE443}"/>
                </a:ext>
              </a:extLst>
            </p:cNvPr>
            <p:cNvSpPr/>
            <p:nvPr/>
          </p:nvSpPr>
          <p:spPr>
            <a:xfrm>
              <a:off x="4136872" y="1449390"/>
              <a:ext cx="2451842" cy="1979611"/>
            </a:xfrm>
            <a:prstGeom prst="roundRect">
              <a:avLst>
                <a:gd name="adj" fmla="val 349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/>
                <a:t>с</a:t>
              </a:r>
            </a:p>
          </p:txBody>
        </p:sp>
        <p:sp>
          <p:nvSpPr>
            <p:cNvPr id="17" name="Прямоугольник: скругленные углы 16">
              <a:extLst>
                <a:ext uri="{FF2B5EF4-FFF2-40B4-BE49-F238E27FC236}">
                  <a16:creationId xmlns:a16="http://schemas.microsoft.com/office/drawing/2014/main" id="{79C8FFCF-84C7-4EF8-BA1F-25CF63D68072}"/>
                </a:ext>
              </a:extLst>
            </p:cNvPr>
            <p:cNvSpPr/>
            <p:nvPr/>
          </p:nvSpPr>
          <p:spPr>
            <a:xfrm>
              <a:off x="9405194" y="1449389"/>
              <a:ext cx="2451842" cy="1979611"/>
            </a:xfrm>
            <a:prstGeom prst="roundRect">
              <a:avLst>
                <a:gd name="adj" fmla="val 349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/>
                <a:t>с</a:t>
              </a:r>
            </a:p>
          </p:txBody>
        </p:sp>
        <p:sp>
          <p:nvSpPr>
            <p:cNvPr id="19" name="Прямоугольник: скругленные углы 18">
              <a:extLst>
                <a:ext uri="{FF2B5EF4-FFF2-40B4-BE49-F238E27FC236}">
                  <a16:creationId xmlns:a16="http://schemas.microsoft.com/office/drawing/2014/main" id="{7384B3AF-11C4-4339-9B13-111340014187}"/>
                </a:ext>
              </a:extLst>
            </p:cNvPr>
            <p:cNvSpPr/>
            <p:nvPr/>
          </p:nvSpPr>
          <p:spPr>
            <a:xfrm>
              <a:off x="6771035" y="3600857"/>
              <a:ext cx="2451842" cy="1979611"/>
            </a:xfrm>
            <a:prstGeom prst="roundRect">
              <a:avLst>
                <a:gd name="adj" fmla="val 349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/>
                <a:t>с</a:t>
              </a:r>
            </a:p>
          </p:txBody>
        </p:sp>
        <p:sp>
          <p:nvSpPr>
            <p:cNvPr id="20" name="Прямоугольник: скругленные углы 19">
              <a:extLst>
                <a:ext uri="{FF2B5EF4-FFF2-40B4-BE49-F238E27FC236}">
                  <a16:creationId xmlns:a16="http://schemas.microsoft.com/office/drawing/2014/main" id="{6C6469F8-A7C3-44E5-99AC-DC50BB04EA08}"/>
                </a:ext>
              </a:extLst>
            </p:cNvPr>
            <p:cNvSpPr/>
            <p:nvPr/>
          </p:nvSpPr>
          <p:spPr>
            <a:xfrm>
              <a:off x="4136874" y="3600858"/>
              <a:ext cx="2451842" cy="1979611"/>
            </a:xfrm>
            <a:prstGeom prst="roundRect">
              <a:avLst>
                <a:gd name="adj" fmla="val 349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/>
                <a:t>с</a:t>
              </a:r>
            </a:p>
          </p:txBody>
        </p:sp>
        <p:sp>
          <p:nvSpPr>
            <p:cNvPr id="21" name="Прямоугольник: скругленные углы 20">
              <a:extLst>
                <a:ext uri="{FF2B5EF4-FFF2-40B4-BE49-F238E27FC236}">
                  <a16:creationId xmlns:a16="http://schemas.microsoft.com/office/drawing/2014/main" id="{39929254-1ED2-4C90-8493-A4400E97BEF3}"/>
                </a:ext>
              </a:extLst>
            </p:cNvPr>
            <p:cNvSpPr/>
            <p:nvPr/>
          </p:nvSpPr>
          <p:spPr>
            <a:xfrm>
              <a:off x="9405196" y="3600857"/>
              <a:ext cx="2451842" cy="1979611"/>
            </a:xfrm>
            <a:prstGeom prst="roundRect">
              <a:avLst>
                <a:gd name="adj" fmla="val 349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/>
                <a:t>с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F2500B26-E163-4943-A72E-84270CAD8D77}"/>
              </a:ext>
            </a:extLst>
          </p:cNvPr>
          <p:cNvSpPr txBox="1"/>
          <p:nvPr/>
        </p:nvSpPr>
        <p:spPr>
          <a:xfrm>
            <a:off x="4084968" y="2333813"/>
            <a:ext cx="2269187" cy="119775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ru-RU" sz="1400">
                <a:solidFill>
                  <a:srgbClr val="002060"/>
                </a:solidFill>
                <a:latin typeface="+mj-lt"/>
              </a:rPr>
              <a:t>Фиксированный платёж </a:t>
            </a: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  <a:t>за оборудование на всё время контракта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56BF1E0-44ED-44AC-B4B6-AA0355349156}"/>
              </a:ext>
            </a:extLst>
          </p:cNvPr>
          <p:cNvSpPr txBox="1"/>
          <p:nvPr/>
        </p:nvSpPr>
        <p:spPr>
          <a:xfrm>
            <a:off x="6764614" y="2333814"/>
            <a:ext cx="2269187" cy="119775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  <a:t>Минимальный срок аренды – </a:t>
            </a:r>
            <a:r>
              <a:rPr lang="ru-RU" sz="1400">
                <a:solidFill>
                  <a:srgbClr val="002060"/>
                </a:solidFill>
                <a:latin typeface="+mj-lt"/>
              </a:rPr>
              <a:t>от одного месяца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90C6F2E-A7AC-415F-9C9A-336F5D4505A1}"/>
              </a:ext>
            </a:extLst>
          </p:cNvPr>
          <p:cNvSpPr txBox="1"/>
          <p:nvPr/>
        </p:nvSpPr>
        <p:spPr>
          <a:xfrm>
            <a:off x="9440312" y="2333814"/>
            <a:ext cx="2269187" cy="119775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  <a:t>Сроки предоставления оборудования – </a:t>
            </a:r>
            <a:r>
              <a:rPr lang="ru-RU" sz="1400">
                <a:solidFill>
                  <a:srgbClr val="002060"/>
                </a:solidFill>
                <a:latin typeface="+mj-lt"/>
              </a:rPr>
              <a:t>от одной недели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DEA50E7-74E9-4569-A7CC-350B343DE10A}"/>
              </a:ext>
            </a:extLst>
          </p:cNvPr>
          <p:cNvSpPr txBox="1"/>
          <p:nvPr/>
        </p:nvSpPr>
        <p:spPr>
          <a:xfrm>
            <a:off x="3940413" y="4651668"/>
            <a:ext cx="2532107" cy="119775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ru-RU" sz="1400">
                <a:solidFill>
                  <a:srgbClr val="002060"/>
                </a:solidFill>
                <a:latin typeface="+mj-lt"/>
              </a:rPr>
              <a:t>Возможность выкупа оборудования</a:t>
            </a: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  <a:t>, а после </a:t>
            </a:r>
            <a:b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  <a:t>36 месяцев непрерывной аренды выкуп оборудования - 1 200 руб.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1F659EA-373E-477E-86FC-40FD7C37B7C2}"/>
              </a:ext>
            </a:extLst>
          </p:cNvPr>
          <p:cNvSpPr txBox="1"/>
          <p:nvPr/>
        </p:nvSpPr>
        <p:spPr>
          <a:xfrm>
            <a:off x="6764614" y="4695536"/>
            <a:ext cx="2269187" cy="119775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  <a:t>Возможность аренды </a:t>
            </a:r>
            <a:r>
              <a:rPr lang="ru-RU" sz="1400">
                <a:solidFill>
                  <a:srgbClr val="002060"/>
                </a:solidFill>
                <a:latin typeface="+mj-lt"/>
              </a:rPr>
              <a:t>лицензий ПО зарубежных вендоров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0970347-0572-4075-BDDC-81684E0B6E8C}"/>
              </a:ext>
            </a:extLst>
          </p:cNvPr>
          <p:cNvSpPr txBox="1"/>
          <p:nvPr/>
        </p:nvSpPr>
        <p:spPr>
          <a:xfrm>
            <a:off x="9440312" y="4618537"/>
            <a:ext cx="2416724" cy="119775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pPr algn="ctr"/>
            <a:r>
              <a:rPr lang="ru-RU" sz="1400">
                <a:solidFill>
                  <a:srgbClr val="002060"/>
                </a:solidFill>
                <a:latin typeface="+mj-lt"/>
              </a:rPr>
              <a:t>Гибкое масштабирование </a:t>
            </a: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</a:rPr>
              <a:t>– возможность изменять выбранную конфигурацию в процессе эксплуатации</a:t>
            </a:r>
          </a:p>
        </p:txBody>
      </p:sp>
      <p:sp>
        <p:nvSpPr>
          <p:cNvPr id="40" name="Freeform 52">
            <a:extLst>
              <a:ext uri="{FF2B5EF4-FFF2-40B4-BE49-F238E27FC236}">
                <a16:creationId xmlns:a16="http://schemas.microsoft.com/office/drawing/2014/main" id="{BC6EE788-B28C-41D5-B31F-CFFA30031912}"/>
              </a:ext>
            </a:extLst>
          </p:cNvPr>
          <p:cNvSpPr>
            <a:spLocks noEditPoints="1"/>
          </p:cNvSpPr>
          <p:nvPr/>
        </p:nvSpPr>
        <p:spPr bwMode="auto">
          <a:xfrm>
            <a:off x="4990467" y="1654121"/>
            <a:ext cx="432000" cy="468000"/>
          </a:xfrm>
          <a:custGeom>
            <a:avLst/>
            <a:gdLst>
              <a:gd name="T0" fmla="*/ 117 w 293"/>
              <a:gd name="T1" fmla="*/ 334 h 334"/>
              <a:gd name="T2" fmla="*/ 102 w 293"/>
              <a:gd name="T3" fmla="*/ 271 h 334"/>
              <a:gd name="T4" fmla="*/ 0 w 293"/>
              <a:gd name="T5" fmla="*/ 275 h 334"/>
              <a:gd name="T6" fmla="*/ 13 w 293"/>
              <a:gd name="T7" fmla="*/ 157 h 334"/>
              <a:gd name="T8" fmla="*/ 89 w 293"/>
              <a:gd name="T9" fmla="*/ 109 h 334"/>
              <a:gd name="T10" fmla="*/ 117 w 293"/>
              <a:gd name="T11" fmla="*/ 0 h 334"/>
              <a:gd name="T12" fmla="*/ 293 w 293"/>
              <a:gd name="T13" fmla="*/ 334 h 334"/>
              <a:gd name="T14" fmla="*/ 153 w 293"/>
              <a:gd name="T15" fmla="*/ 220 h 334"/>
              <a:gd name="T16" fmla="*/ 136 w 293"/>
              <a:gd name="T17" fmla="*/ 263 h 334"/>
              <a:gd name="T18" fmla="*/ 181 w 293"/>
              <a:gd name="T19" fmla="*/ 310 h 334"/>
              <a:gd name="T20" fmla="*/ 222 w 293"/>
              <a:gd name="T21" fmla="*/ 315 h 334"/>
              <a:gd name="T22" fmla="*/ 268 w 293"/>
              <a:gd name="T23" fmla="*/ 270 h 334"/>
              <a:gd name="T24" fmla="*/ 274 w 293"/>
              <a:gd name="T25" fmla="*/ 71 h 334"/>
              <a:gd name="T26" fmla="*/ 229 w 293"/>
              <a:gd name="T27" fmla="*/ 24 h 334"/>
              <a:gd name="T28" fmla="*/ 188 w 293"/>
              <a:gd name="T29" fmla="*/ 19 h 334"/>
              <a:gd name="T30" fmla="*/ 142 w 293"/>
              <a:gd name="T31" fmla="*/ 63 h 334"/>
              <a:gd name="T32" fmla="*/ 136 w 293"/>
              <a:gd name="T33" fmla="*/ 143 h 334"/>
              <a:gd name="T34" fmla="*/ 160 w 293"/>
              <a:gd name="T35" fmla="*/ 139 h 334"/>
              <a:gd name="T36" fmla="*/ 239 w 293"/>
              <a:gd name="T37" fmla="*/ 132 h 334"/>
              <a:gd name="T38" fmla="*/ 170 w 293"/>
              <a:gd name="T39" fmla="*/ 202 h 334"/>
              <a:gd name="T40" fmla="*/ 91 w 293"/>
              <a:gd name="T41" fmla="*/ 190 h 334"/>
              <a:gd name="T42" fmla="*/ 117 w 293"/>
              <a:gd name="T43" fmla="*/ 165 h 334"/>
              <a:gd name="T44" fmla="*/ 107 w 293"/>
              <a:gd name="T45" fmla="*/ 121 h 334"/>
              <a:gd name="T46" fmla="*/ 19 w 293"/>
              <a:gd name="T47" fmla="*/ 177 h 334"/>
              <a:gd name="T48" fmla="*/ 26 w 293"/>
              <a:gd name="T49" fmla="*/ 255 h 334"/>
              <a:gd name="T50" fmla="*/ 96 w 293"/>
              <a:gd name="T51" fmla="*/ 251 h 334"/>
              <a:gd name="T52" fmla="*/ 182 w 293"/>
              <a:gd name="T53" fmla="*/ 164 h 334"/>
              <a:gd name="T54" fmla="*/ 104 w 293"/>
              <a:gd name="T55" fmla="*/ 204 h 334"/>
              <a:gd name="T56" fmla="*/ 197 w 293"/>
              <a:gd name="T57" fmla="*/ 177 h 334"/>
              <a:gd name="T58" fmla="*/ 226 w 293"/>
              <a:gd name="T59" fmla="*/ 187 h 334"/>
              <a:gd name="T60" fmla="*/ 190 w 293"/>
              <a:gd name="T61" fmla="*/ 143 h 334"/>
              <a:gd name="T62" fmla="*/ 162 w 293"/>
              <a:gd name="T63" fmla="*/ 314 h 334"/>
              <a:gd name="T64" fmla="*/ 137 w 293"/>
              <a:gd name="T65" fmla="*/ 314 h 334"/>
              <a:gd name="T66" fmla="*/ 273 w 293"/>
              <a:gd name="T67" fmla="*/ 289 h 334"/>
              <a:gd name="T68" fmla="*/ 273 w 293"/>
              <a:gd name="T69" fmla="*/ 314 h 334"/>
              <a:gd name="T70" fmla="*/ 137 w 293"/>
              <a:gd name="T71" fmla="*/ 44 h 334"/>
              <a:gd name="T72" fmla="*/ 137 w 293"/>
              <a:gd name="T73" fmla="*/ 20 h 334"/>
              <a:gd name="T74" fmla="*/ 249 w 293"/>
              <a:gd name="T75" fmla="*/ 20 h 334"/>
              <a:gd name="T76" fmla="*/ 273 w 293"/>
              <a:gd name="T77" fmla="*/ 20 h 3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293" h="334">
                <a:moveTo>
                  <a:pt x="293" y="334"/>
                </a:moveTo>
                <a:cubicBezTo>
                  <a:pt x="234" y="334"/>
                  <a:pt x="176" y="334"/>
                  <a:pt x="117" y="334"/>
                </a:cubicBezTo>
                <a:cubicBezTo>
                  <a:pt x="117" y="309"/>
                  <a:pt x="117" y="284"/>
                  <a:pt x="117" y="257"/>
                </a:cubicBezTo>
                <a:cubicBezTo>
                  <a:pt x="111" y="263"/>
                  <a:pt x="107" y="267"/>
                  <a:pt x="102" y="271"/>
                </a:cubicBezTo>
                <a:cubicBezTo>
                  <a:pt x="101" y="273"/>
                  <a:pt x="98" y="275"/>
                  <a:pt x="96" y="275"/>
                </a:cubicBezTo>
                <a:cubicBezTo>
                  <a:pt x="64" y="275"/>
                  <a:pt x="32" y="275"/>
                  <a:pt x="0" y="275"/>
                </a:cubicBezTo>
                <a:cubicBezTo>
                  <a:pt x="0" y="236"/>
                  <a:pt x="0" y="197"/>
                  <a:pt x="0" y="157"/>
                </a:cubicBezTo>
                <a:cubicBezTo>
                  <a:pt x="4" y="157"/>
                  <a:pt x="8" y="157"/>
                  <a:pt x="13" y="157"/>
                </a:cubicBezTo>
                <a:cubicBezTo>
                  <a:pt x="21" y="158"/>
                  <a:pt x="28" y="155"/>
                  <a:pt x="35" y="150"/>
                </a:cubicBezTo>
                <a:cubicBezTo>
                  <a:pt x="53" y="136"/>
                  <a:pt x="71" y="123"/>
                  <a:pt x="89" y="109"/>
                </a:cubicBezTo>
                <a:cubicBezTo>
                  <a:pt x="97" y="103"/>
                  <a:pt x="104" y="95"/>
                  <a:pt x="117" y="99"/>
                </a:cubicBezTo>
                <a:cubicBezTo>
                  <a:pt x="117" y="65"/>
                  <a:pt x="117" y="33"/>
                  <a:pt x="117" y="0"/>
                </a:cubicBezTo>
                <a:cubicBezTo>
                  <a:pt x="176" y="0"/>
                  <a:pt x="234" y="0"/>
                  <a:pt x="293" y="0"/>
                </a:cubicBezTo>
                <a:cubicBezTo>
                  <a:pt x="293" y="111"/>
                  <a:pt x="293" y="222"/>
                  <a:pt x="293" y="334"/>
                </a:cubicBezTo>
                <a:close/>
                <a:moveTo>
                  <a:pt x="170" y="202"/>
                </a:moveTo>
                <a:cubicBezTo>
                  <a:pt x="165" y="208"/>
                  <a:pt x="160" y="215"/>
                  <a:pt x="153" y="220"/>
                </a:cubicBezTo>
                <a:cubicBezTo>
                  <a:pt x="139" y="231"/>
                  <a:pt x="133" y="245"/>
                  <a:pt x="136" y="262"/>
                </a:cubicBezTo>
                <a:cubicBezTo>
                  <a:pt x="137" y="262"/>
                  <a:pt x="136" y="263"/>
                  <a:pt x="136" y="263"/>
                </a:cubicBezTo>
                <a:cubicBezTo>
                  <a:pt x="138" y="265"/>
                  <a:pt x="139" y="268"/>
                  <a:pt x="141" y="269"/>
                </a:cubicBezTo>
                <a:cubicBezTo>
                  <a:pt x="160" y="277"/>
                  <a:pt x="174" y="291"/>
                  <a:pt x="181" y="310"/>
                </a:cubicBezTo>
                <a:cubicBezTo>
                  <a:pt x="182" y="314"/>
                  <a:pt x="184" y="315"/>
                  <a:pt x="187" y="315"/>
                </a:cubicBezTo>
                <a:cubicBezTo>
                  <a:pt x="199" y="314"/>
                  <a:pt x="210" y="314"/>
                  <a:pt x="222" y="315"/>
                </a:cubicBezTo>
                <a:cubicBezTo>
                  <a:pt x="226" y="315"/>
                  <a:pt x="228" y="313"/>
                  <a:pt x="230" y="309"/>
                </a:cubicBezTo>
                <a:cubicBezTo>
                  <a:pt x="237" y="291"/>
                  <a:pt x="250" y="277"/>
                  <a:pt x="268" y="270"/>
                </a:cubicBezTo>
                <a:cubicBezTo>
                  <a:pt x="272" y="268"/>
                  <a:pt x="274" y="267"/>
                  <a:pt x="274" y="262"/>
                </a:cubicBezTo>
                <a:cubicBezTo>
                  <a:pt x="274" y="198"/>
                  <a:pt x="274" y="134"/>
                  <a:pt x="274" y="71"/>
                </a:cubicBezTo>
                <a:cubicBezTo>
                  <a:pt x="274" y="67"/>
                  <a:pt x="273" y="65"/>
                  <a:pt x="269" y="64"/>
                </a:cubicBezTo>
                <a:cubicBezTo>
                  <a:pt x="250" y="56"/>
                  <a:pt x="236" y="43"/>
                  <a:pt x="229" y="24"/>
                </a:cubicBezTo>
                <a:cubicBezTo>
                  <a:pt x="228" y="20"/>
                  <a:pt x="226" y="19"/>
                  <a:pt x="222" y="19"/>
                </a:cubicBezTo>
                <a:cubicBezTo>
                  <a:pt x="211" y="19"/>
                  <a:pt x="200" y="20"/>
                  <a:pt x="188" y="19"/>
                </a:cubicBezTo>
                <a:cubicBezTo>
                  <a:pt x="184" y="19"/>
                  <a:pt x="182" y="21"/>
                  <a:pt x="180" y="25"/>
                </a:cubicBezTo>
                <a:cubicBezTo>
                  <a:pt x="173" y="43"/>
                  <a:pt x="160" y="56"/>
                  <a:pt x="142" y="63"/>
                </a:cubicBezTo>
                <a:cubicBezTo>
                  <a:pt x="138" y="65"/>
                  <a:pt x="136" y="67"/>
                  <a:pt x="136" y="72"/>
                </a:cubicBezTo>
                <a:cubicBezTo>
                  <a:pt x="137" y="96"/>
                  <a:pt x="136" y="119"/>
                  <a:pt x="136" y="143"/>
                </a:cubicBezTo>
                <a:cubicBezTo>
                  <a:pt x="136" y="145"/>
                  <a:pt x="137" y="147"/>
                  <a:pt x="137" y="148"/>
                </a:cubicBezTo>
                <a:cubicBezTo>
                  <a:pt x="145" y="145"/>
                  <a:pt x="152" y="142"/>
                  <a:pt x="160" y="139"/>
                </a:cubicBezTo>
                <a:cubicBezTo>
                  <a:pt x="163" y="137"/>
                  <a:pt x="167" y="136"/>
                  <a:pt x="169" y="134"/>
                </a:cubicBezTo>
                <a:cubicBezTo>
                  <a:pt x="188" y="114"/>
                  <a:pt x="220" y="113"/>
                  <a:pt x="239" y="132"/>
                </a:cubicBezTo>
                <a:cubicBezTo>
                  <a:pt x="259" y="151"/>
                  <a:pt x="259" y="183"/>
                  <a:pt x="238" y="203"/>
                </a:cubicBezTo>
                <a:cubicBezTo>
                  <a:pt x="224" y="217"/>
                  <a:pt x="196" y="223"/>
                  <a:pt x="170" y="202"/>
                </a:cubicBezTo>
                <a:close/>
                <a:moveTo>
                  <a:pt x="104" y="204"/>
                </a:moveTo>
                <a:cubicBezTo>
                  <a:pt x="99" y="199"/>
                  <a:pt x="95" y="195"/>
                  <a:pt x="91" y="190"/>
                </a:cubicBezTo>
                <a:cubicBezTo>
                  <a:pt x="98" y="183"/>
                  <a:pt x="106" y="177"/>
                  <a:pt x="113" y="171"/>
                </a:cubicBezTo>
                <a:cubicBezTo>
                  <a:pt x="115" y="169"/>
                  <a:pt x="117" y="167"/>
                  <a:pt x="117" y="165"/>
                </a:cubicBezTo>
                <a:cubicBezTo>
                  <a:pt x="117" y="150"/>
                  <a:pt x="117" y="134"/>
                  <a:pt x="117" y="117"/>
                </a:cubicBezTo>
                <a:cubicBezTo>
                  <a:pt x="113" y="119"/>
                  <a:pt x="109" y="119"/>
                  <a:pt x="107" y="121"/>
                </a:cubicBezTo>
                <a:cubicBezTo>
                  <a:pt x="88" y="135"/>
                  <a:pt x="69" y="149"/>
                  <a:pt x="50" y="163"/>
                </a:cubicBezTo>
                <a:cubicBezTo>
                  <a:pt x="41" y="170"/>
                  <a:pt x="33" y="180"/>
                  <a:pt x="19" y="177"/>
                </a:cubicBezTo>
                <a:cubicBezTo>
                  <a:pt x="19" y="203"/>
                  <a:pt x="19" y="229"/>
                  <a:pt x="19" y="255"/>
                </a:cubicBezTo>
                <a:cubicBezTo>
                  <a:pt x="22" y="255"/>
                  <a:pt x="24" y="255"/>
                  <a:pt x="26" y="255"/>
                </a:cubicBezTo>
                <a:cubicBezTo>
                  <a:pt x="46" y="255"/>
                  <a:pt x="65" y="255"/>
                  <a:pt x="85" y="255"/>
                </a:cubicBezTo>
                <a:cubicBezTo>
                  <a:pt x="89" y="255"/>
                  <a:pt x="92" y="254"/>
                  <a:pt x="96" y="251"/>
                </a:cubicBezTo>
                <a:cubicBezTo>
                  <a:pt x="117" y="229"/>
                  <a:pt x="138" y="208"/>
                  <a:pt x="159" y="187"/>
                </a:cubicBezTo>
                <a:cubicBezTo>
                  <a:pt x="167" y="179"/>
                  <a:pt x="175" y="171"/>
                  <a:pt x="182" y="164"/>
                </a:cubicBezTo>
                <a:cubicBezTo>
                  <a:pt x="173" y="156"/>
                  <a:pt x="161" y="156"/>
                  <a:pt x="151" y="164"/>
                </a:cubicBezTo>
                <a:cubicBezTo>
                  <a:pt x="135" y="177"/>
                  <a:pt x="120" y="191"/>
                  <a:pt x="104" y="204"/>
                </a:cubicBezTo>
                <a:close/>
                <a:moveTo>
                  <a:pt x="210" y="165"/>
                </a:moveTo>
                <a:cubicBezTo>
                  <a:pt x="205" y="169"/>
                  <a:pt x="201" y="173"/>
                  <a:pt x="197" y="177"/>
                </a:cubicBezTo>
                <a:cubicBezTo>
                  <a:pt x="193" y="180"/>
                  <a:pt x="189" y="184"/>
                  <a:pt x="185" y="188"/>
                </a:cubicBezTo>
                <a:cubicBezTo>
                  <a:pt x="198" y="199"/>
                  <a:pt x="215" y="198"/>
                  <a:pt x="226" y="187"/>
                </a:cubicBezTo>
                <a:cubicBezTo>
                  <a:pt x="237" y="176"/>
                  <a:pt x="237" y="158"/>
                  <a:pt x="226" y="147"/>
                </a:cubicBezTo>
                <a:cubicBezTo>
                  <a:pt x="216" y="136"/>
                  <a:pt x="200" y="135"/>
                  <a:pt x="190" y="143"/>
                </a:cubicBezTo>
                <a:cubicBezTo>
                  <a:pt x="196" y="150"/>
                  <a:pt x="203" y="157"/>
                  <a:pt x="210" y="165"/>
                </a:cubicBezTo>
                <a:close/>
                <a:moveTo>
                  <a:pt x="162" y="314"/>
                </a:moveTo>
                <a:cubicBezTo>
                  <a:pt x="156" y="303"/>
                  <a:pt x="148" y="295"/>
                  <a:pt x="137" y="289"/>
                </a:cubicBezTo>
                <a:cubicBezTo>
                  <a:pt x="137" y="298"/>
                  <a:pt x="137" y="306"/>
                  <a:pt x="137" y="314"/>
                </a:cubicBezTo>
                <a:cubicBezTo>
                  <a:pt x="145" y="314"/>
                  <a:pt x="153" y="314"/>
                  <a:pt x="162" y="314"/>
                </a:cubicBezTo>
                <a:close/>
                <a:moveTo>
                  <a:pt x="273" y="289"/>
                </a:moveTo>
                <a:cubicBezTo>
                  <a:pt x="262" y="295"/>
                  <a:pt x="254" y="303"/>
                  <a:pt x="249" y="314"/>
                </a:cubicBezTo>
                <a:cubicBezTo>
                  <a:pt x="257" y="314"/>
                  <a:pt x="265" y="314"/>
                  <a:pt x="273" y="314"/>
                </a:cubicBezTo>
                <a:cubicBezTo>
                  <a:pt x="273" y="306"/>
                  <a:pt x="273" y="298"/>
                  <a:pt x="273" y="289"/>
                </a:cubicBezTo>
                <a:close/>
                <a:moveTo>
                  <a:pt x="137" y="44"/>
                </a:moveTo>
                <a:cubicBezTo>
                  <a:pt x="148" y="39"/>
                  <a:pt x="156" y="31"/>
                  <a:pt x="162" y="20"/>
                </a:cubicBezTo>
                <a:cubicBezTo>
                  <a:pt x="153" y="20"/>
                  <a:pt x="145" y="20"/>
                  <a:pt x="137" y="20"/>
                </a:cubicBezTo>
                <a:cubicBezTo>
                  <a:pt x="137" y="28"/>
                  <a:pt x="137" y="36"/>
                  <a:pt x="137" y="44"/>
                </a:cubicBezTo>
                <a:close/>
                <a:moveTo>
                  <a:pt x="249" y="20"/>
                </a:moveTo>
                <a:cubicBezTo>
                  <a:pt x="254" y="31"/>
                  <a:pt x="262" y="39"/>
                  <a:pt x="273" y="44"/>
                </a:cubicBezTo>
                <a:cubicBezTo>
                  <a:pt x="273" y="36"/>
                  <a:pt x="273" y="28"/>
                  <a:pt x="273" y="20"/>
                </a:cubicBezTo>
                <a:cubicBezTo>
                  <a:pt x="265" y="20"/>
                  <a:pt x="257" y="20"/>
                  <a:pt x="249" y="20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>
              <a:solidFill>
                <a:srgbClr val="002060"/>
              </a:solidFill>
            </a:endParaRPr>
          </a:p>
        </p:txBody>
      </p:sp>
      <p:sp>
        <p:nvSpPr>
          <p:cNvPr id="41" name="Freeform 5">
            <a:extLst>
              <a:ext uri="{FF2B5EF4-FFF2-40B4-BE49-F238E27FC236}">
                <a16:creationId xmlns:a16="http://schemas.microsoft.com/office/drawing/2014/main" id="{AC5539C5-23A4-463E-84C0-18907DF0F88C}"/>
              </a:ext>
            </a:extLst>
          </p:cNvPr>
          <p:cNvSpPr>
            <a:spLocks noEditPoints="1"/>
          </p:cNvSpPr>
          <p:nvPr/>
        </p:nvSpPr>
        <p:spPr bwMode="auto">
          <a:xfrm>
            <a:off x="7651446" y="1684599"/>
            <a:ext cx="495521" cy="475576"/>
          </a:xfrm>
          <a:custGeom>
            <a:avLst/>
            <a:gdLst>
              <a:gd name="T0" fmla="*/ 81 w 334"/>
              <a:gd name="T1" fmla="*/ 39 h 320"/>
              <a:gd name="T2" fmla="*/ 111 w 334"/>
              <a:gd name="T3" fmla="*/ 0 h 320"/>
              <a:gd name="T4" fmla="*/ 140 w 334"/>
              <a:gd name="T5" fmla="*/ 38 h 320"/>
              <a:gd name="T6" fmla="*/ 159 w 334"/>
              <a:gd name="T7" fmla="*/ 28 h 320"/>
              <a:gd name="T8" fmla="*/ 218 w 334"/>
              <a:gd name="T9" fmla="*/ 28 h 320"/>
              <a:gd name="T10" fmla="*/ 237 w 334"/>
              <a:gd name="T11" fmla="*/ 38 h 320"/>
              <a:gd name="T12" fmla="*/ 267 w 334"/>
              <a:gd name="T13" fmla="*/ 0 h 320"/>
              <a:gd name="T14" fmla="*/ 315 w 334"/>
              <a:gd name="T15" fmla="*/ 39 h 320"/>
              <a:gd name="T16" fmla="*/ 334 w 334"/>
              <a:gd name="T17" fmla="*/ 273 h 320"/>
              <a:gd name="T18" fmla="*/ 168 w 334"/>
              <a:gd name="T19" fmla="*/ 273 h 320"/>
              <a:gd name="T20" fmla="*/ 59 w 334"/>
              <a:gd name="T21" fmla="*/ 306 h 320"/>
              <a:gd name="T22" fmla="*/ 37 w 334"/>
              <a:gd name="T23" fmla="*/ 154 h 320"/>
              <a:gd name="T24" fmla="*/ 42 w 334"/>
              <a:gd name="T25" fmla="*/ 47 h 320"/>
              <a:gd name="T26" fmla="*/ 173 w 334"/>
              <a:gd name="T27" fmla="*/ 253 h 320"/>
              <a:gd name="T28" fmla="*/ 315 w 334"/>
              <a:gd name="T29" fmla="*/ 117 h 320"/>
              <a:gd name="T30" fmla="*/ 62 w 334"/>
              <a:gd name="T31" fmla="*/ 140 h 320"/>
              <a:gd name="T32" fmla="*/ 173 w 334"/>
              <a:gd name="T33" fmla="*/ 253 h 320"/>
              <a:gd name="T34" fmla="*/ 90 w 334"/>
              <a:gd name="T35" fmla="*/ 156 h 320"/>
              <a:gd name="T36" fmla="*/ 90 w 334"/>
              <a:gd name="T37" fmla="*/ 292 h 320"/>
              <a:gd name="T38" fmla="*/ 62 w 334"/>
              <a:gd name="T39" fmla="*/ 97 h 320"/>
              <a:gd name="T40" fmla="*/ 315 w 334"/>
              <a:gd name="T41" fmla="*/ 59 h 320"/>
              <a:gd name="T42" fmla="*/ 256 w 334"/>
              <a:gd name="T43" fmla="*/ 77 h 320"/>
              <a:gd name="T44" fmla="*/ 237 w 334"/>
              <a:gd name="T45" fmla="*/ 59 h 320"/>
              <a:gd name="T46" fmla="*/ 179 w 334"/>
              <a:gd name="T47" fmla="*/ 77 h 320"/>
              <a:gd name="T48" fmla="*/ 159 w 334"/>
              <a:gd name="T49" fmla="*/ 59 h 320"/>
              <a:gd name="T50" fmla="*/ 100 w 334"/>
              <a:gd name="T51" fmla="*/ 77 h 320"/>
              <a:gd name="T52" fmla="*/ 81 w 334"/>
              <a:gd name="T53" fmla="*/ 59 h 320"/>
              <a:gd name="T54" fmla="*/ 62 w 334"/>
              <a:gd name="T55" fmla="*/ 97 h 320"/>
              <a:gd name="T56" fmla="*/ 115 w 334"/>
              <a:gd name="T57" fmla="*/ 21 h 320"/>
              <a:gd name="T58" fmla="*/ 101 w 334"/>
              <a:gd name="T59" fmla="*/ 39 h 320"/>
              <a:gd name="T60" fmla="*/ 198 w 334"/>
              <a:gd name="T61" fmla="*/ 39 h 320"/>
              <a:gd name="T62" fmla="*/ 183 w 334"/>
              <a:gd name="T63" fmla="*/ 22 h 320"/>
              <a:gd name="T64" fmla="*/ 198 w 334"/>
              <a:gd name="T65" fmla="*/ 39 h 320"/>
              <a:gd name="T66" fmla="*/ 271 w 334"/>
              <a:gd name="T67" fmla="*/ 21 h 320"/>
              <a:gd name="T68" fmla="*/ 257 w 334"/>
              <a:gd name="T69" fmla="*/ 39 h 320"/>
              <a:gd name="T70" fmla="*/ 237 w 334"/>
              <a:gd name="T71" fmla="*/ 137 h 320"/>
              <a:gd name="T72" fmla="*/ 199 w 334"/>
              <a:gd name="T73" fmla="*/ 156 h 320"/>
              <a:gd name="T74" fmla="*/ 237 w 334"/>
              <a:gd name="T75" fmla="*/ 137 h 320"/>
              <a:gd name="T76" fmla="*/ 295 w 334"/>
              <a:gd name="T77" fmla="*/ 137 h 320"/>
              <a:gd name="T78" fmla="*/ 257 w 334"/>
              <a:gd name="T79" fmla="*/ 155 h 320"/>
              <a:gd name="T80" fmla="*/ 237 w 334"/>
              <a:gd name="T81" fmla="*/ 176 h 320"/>
              <a:gd name="T82" fmla="*/ 199 w 334"/>
              <a:gd name="T83" fmla="*/ 194 h 320"/>
              <a:gd name="T84" fmla="*/ 237 w 334"/>
              <a:gd name="T85" fmla="*/ 176 h 320"/>
              <a:gd name="T86" fmla="*/ 257 w 334"/>
              <a:gd name="T87" fmla="*/ 194 h 320"/>
              <a:gd name="T88" fmla="*/ 295 w 334"/>
              <a:gd name="T89" fmla="*/ 176 h 320"/>
              <a:gd name="T90" fmla="*/ 237 w 334"/>
              <a:gd name="T91" fmla="*/ 233 h 320"/>
              <a:gd name="T92" fmla="*/ 198 w 334"/>
              <a:gd name="T93" fmla="*/ 215 h 320"/>
              <a:gd name="T94" fmla="*/ 237 w 334"/>
              <a:gd name="T95" fmla="*/ 233 h 320"/>
              <a:gd name="T96" fmla="*/ 295 w 334"/>
              <a:gd name="T97" fmla="*/ 233 h 320"/>
              <a:gd name="T98" fmla="*/ 257 w 334"/>
              <a:gd name="T99" fmla="*/ 215 h 320"/>
              <a:gd name="T100" fmla="*/ 99 w 334"/>
              <a:gd name="T101" fmla="*/ 176 h 320"/>
              <a:gd name="T102" fmla="*/ 80 w 334"/>
              <a:gd name="T103" fmla="*/ 233 h 320"/>
              <a:gd name="T104" fmla="*/ 118 w 334"/>
              <a:gd name="T105" fmla="*/ 214 h 320"/>
              <a:gd name="T106" fmla="*/ 99 w 334"/>
              <a:gd name="T107" fmla="*/ 176 h 3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334" h="320">
                <a:moveTo>
                  <a:pt x="42" y="39"/>
                </a:moveTo>
                <a:cubicBezTo>
                  <a:pt x="56" y="39"/>
                  <a:pt x="68" y="39"/>
                  <a:pt x="81" y="39"/>
                </a:cubicBezTo>
                <a:cubicBezTo>
                  <a:pt x="81" y="35"/>
                  <a:pt x="81" y="32"/>
                  <a:pt x="81" y="29"/>
                </a:cubicBezTo>
                <a:cubicBezTo>
                  <a:pt x="82" y="12"/>
                  <a:pt x="95" y="0"/>
                  <a:pt x="111" y="0"/>
                </a:cubicBezTo>
                <a:cubicBezTo>
                  <a:pt x="126" y="0"/>
                  <a:pt x="139" y="13"/>
                  <a:pt x="140" y="29"/>
                </a:cubicBezTo>
                <a:cubicBezTo>
                  <a:pt x="140" y="32"/>
                  <a:pt x="140" y="35"/>
                  <a:pt x="140" y="38"/>
                </a:cubicBezTo>
                <a:cubicBezTo>
                  <a:pt x="146" y="38"/>
                  <a:pt x="152" y="38"/>
                  <a:pt x="159" y="38"/>
                </a:cubicBezTo>
                <a:cubicBezTo>
                  <a:pt x="159" y="35"/>
                  <a:pt x="159" y="32"/>
                  <a:pt x="159" y="28"/>
                </a:cubicBezTo>
                <a:cubicBezTo>
                  <a:pt x="160" y="12"/>
                  <a:pt x="173" y="0"/>
                  <a:pt x="189" y="0"/>
                </a:cubicBezTo>
                <a:cubicBezTo>
                  <a:pt x="204" y="0"/>
                  <a:pt x="217" y="12"/>
                  <a:pt x="218" y="28"/>
                </a:cubicBezTo>
                <a:cubicBezTo>
                  <a:pt x="218" y="31"/>
                  <a:pt x="218" y="35"/>
                  <a:pt x="218" y="38"/>
                </a:cubicBezTo>
                <a:cubicBezTo>
                  <a:pt x="224" y="38"/>
                  <a:pt x="230" y="38"/>
                  <a:pt x="237" y="38"/>
                </a:cubicBezTo>
                <a:cubicBezTo>
                  <a:pt x="236" y="26"/>
                  <a:pt x="237" y="14"/>
                  <a:pt x="248" y="7"/>
                </a:cubicBezTo>
                <a:cubicBezTo>
                  <a:pt x="254" y="3"/>
                  <a:pt x="261" y="0"/>
                  <a:pt x="267" y="0"/>
                </a:cubicBezTo>
                <a:cubicBezTo>
                  <a:pt x="285" y="0"/>
                  <a:pt x="293" y="11"/>
                  <a:pt x="296" y="39"/>
                </a:cubicBezTo>
                <a:cubicBezTo>
                  <a:pt x="302" y="39"/>
                  <a:pt x="308" y="39"/>
                  <a:pt x="315" y="39"/>
                </a:cubicBezTo>
                <a:cubicBezTo>
                  <a:pt x="321" y="39"/>
                  <a:pt x="327" y="39"/>
                  <a:pt x="334" y="39"/>
                </a:cubicBezTo>
                <a:cubicBezTo>
                  <a:pt x="334" y="117"/>
                  <a:pt x="334" y="194"/>
                  <a:pt x="334" y="273"/>
                </a:cubicBezTo>
                <a:cubicBezTo>
                  <a:pt x="332" y="273"/>
                  <a:pt x="329" y="273"/>
                  <a:pt x="327" y="273"/>
                </a:cubicBezTo>
                <a:cubicBezTo>
                  <a:pt x="274" y="273"/>
                  <a:pt x="221" y="273"/>
                  <a:pt x="168" y="273"/>
                </a:cubicBezTo>
                <a:cubicBezTo>
                  <a:pt x="164" y="273"/>
                  <a:pt x="162" y="274"/>
                  <a:pt x="159" y="277"/>
                </a:cubicBezTo>
                <a:cubicBezTo>
                  <a:pt x="135" y="308"/>
                  <a:pt x="95" y="320"/>
                  <a:pt x="59" y="306"/>
                </a:cubicBezTo>
                <a:cubicBezTo>
                  <a:pt x="23" y="293"/>
                  <a:pt x="0" y="257"/>
                  <a:pt x="2" y="219"/>
                </a:cubicBezTo>
                <a:cubicBezTo>
                  <a:pt x="4" y="192"/>
                  <a:pt x="16" y="170"/>
                  <a:pt x="37" y="154"/>
                </a:cubicBezTo>
                <a:cubicBezTo>
                  <a:pt x="41" y="151"/>
                  <a:pt x="42" y="148"/>
                  <a:pt x="42" y="143"/>
                </a:cubicBezTo>
                <a:cubicBezTo>
                  <a:pt x="42" y="111"/>
                  <a:pt x="42" y="79"/>
                  <a:pt x="42" y="47"/>
                </a:cubicBezTo>
                <a:cubicBezTo>
                  <a:pt x="42" y="44"/>
                  <a:pt x="42" y="42"/>
                  <a:pt x="42" y="39"/>
                </a:cubicBezTo>
                <a:close/>
                <a:moveTo>
                  <a:pt x="173" y="253"/>
                </a:moveTo>
                <a:cubicBezTo>
                  <a:pt x="221" y="253"/>
                  <a:pt x="268" y="253"/>
                  <a:pt x="315" y="253"/>
                </a:cubicBezTo>
                <a:cubicBezTo>
                  <a:pt x="315" y="207"/>
                  <a:pt x="315" y="162"/>
                  <a:pt x="315" y="117"/>
                </a:cubicBezTo>
                <a:cubicBezTo>
                  <a:pt x="230" y="117"/>
                  <a:pt x="146" y="117"/>
                  <a:pt x="62" y="117"/>
                </a:cubicBezTo>
                <a:cubicBezTo>
                  <a:pt x="62" y="125"/>
                  <a:pt x="62" y="133"/>
                  <a:pt x="62" y="140"/>
                </a:cubicBezTo>
                <a:cubicBezTo>
                  <a:pt x="96" y="131"/>
                  <a:pt x="127" y="137"/>
                  <a:pt x="152" y="162"/>
                </a:cubicBezTo>
                <a:cubicBezTo>
                  <a:pt x="177" y="188"/>
                  <a:pt x="183" y="218"/>
                  <a:pt x="173" y="253"/>
                </a:cubicBezTo>
                <a:close/>
                <a:moveTo>
                  <a:pt x="158" y="224"/>
                </a:moveTo>
                <a:cubicBezTo>
                  <a:pt x="158" y="186"/>
                  <a:pt x="127" y="156"/>
                  <a:pt x="90" y="156"/>
                </a:cubicBezTo>
                <a:cubicBezTo>
                  <a:pt x="52" y="156"/>
                  <a:pt x="22" y="186"/>
                  <a:pt x="21" y="224"/>
                </a:cubicBezTo>
                <a:cubicBezTo>
                  <a:pt x="21" y="261"/>
                  <a:pt x="52" y="292"/>
                  <a:pt x="90" y="292"/>
                </a:cubicBezTo>
                <a:cubicBezTo>
                  <a:pt x="127" y="292"/>
                  <a:pt x="158" y="262"/>
                  <a:pt x="158" y="224"/>
                </a:cubicBezTo>
                <a:close/>
                <a:moveTo>
                  <a:pt x="62" y="97"/>
                </a:moveTo>
                <a:cubicBezTo>
                  <a:pt x="147" y="97"/>
                  <a:pt x="231" y="97"/>
                  <a:pt x="315" y="97"/>
                </a:cubicBezTo>
                <a:cubicBezTo>
                  <a:pt x="315" y="84"/>
                  <a:pt x="315" y="71"/>
                  <a:pt x="315" y="59"/>
                </a:cubicBezTo>
                <a:cubicBezTo>
                  <a:pt x="295" y="59"/>
                  <a:pt x="276" y="59"/>
                  <a:pt x="256" y="59"/>
                </a:cubicBezTo>
                <a:cubicBezTo>
                  <a:pt x="256" y="65"/>
                  <a:pt x="256" y="71"/>
                  <a:pt x="256" y="77"/>
                </a:cubicBezTo>
                <a:cubicBezTo>
                  <a:pt x="250" y="77"/>
                  <a:pt x="244" y="77"/>
                  <a:pt x="237" y="77"/>
                </a:cubicBezTo>
                <a:cubicBezTo>
                  <a:pt x="237" y="71"/>
                  <a:pt x="237" y="65"/>
                  <a:pt x="237" y="59"/>
                </a:cubicBezTo>
                <a:cubicBezTo>
                  <a:pt x="217" y="59"/>
                  <a:pt x="198" y="59"/>
                  <a:pt x="179" y="59"/>
                </a:cubicBezTo>
                <a:cubicBezTo>
                  <a:pt x="179" y="65"/>
                  <a:pt x="179" y="71"/>
                  <a:pt x="179" y="77"/>
                </a:cubicBezTo>
                <a:cubicBezTo>
                  <a:pt x="172" y="77"/>
                  <a:pt x="166" y="77"/>
                  <a:pt x="159" y="77"/>
                </a:cubicBezTo>
                <a:cubicBezTo>
                  <a:pt x="159" y="71"/>
                  <a:pt x="159" y="65"/>
                  <a:pt x="159" y="59"/>
                </a:cubicBezTo>
                <a:cubicBezTo>
                  <a:pt x="139" y="59"/>
                  <a:pt x="120" y="59"/>
                  <a:pt x="100" y="59"/>
                </a:cubicBezTo>
                <a:cubicBezTo>
                  <a:pt x="100" y="65"/>
                  <a:pt x="100" y="71"/>
                  <a:pt x="100" y="77"/>
                </a:cubicBezTo>
                <a:cubicBezTo>
                  <a:pt x="94" y="77"/>
                  <a:pt x="88" y="77"/>
                  <a:pt x="81" y="77"/>
                </a:cubicBezTo>
                <a:cubicBezTo>
                  <a:pt x="81" y="71"/>
                  <a:pt x="81" y="65"/>
                  <a:pt x="81" y="59"/>
                </a:cubicBezTo>
                <a:cubicBezTo>
                  <a:pt x="74" y="59"/>
                  <a:pt x="68" y="59"/>
                  <a:pt x="62" y="59"/>
                </a:cubicBezTo>
                <a:cubicBezTo>
                  <a:pt x="62" y="72"/>
                  <a:pt x="62" y="84"/>
                  <a:pt x="62" y="97"/>
                </a:cubicBezTo>
                <a:close/>
                <a:moveTo>
                  <a:pt x="120" y="39"/>
                </a:moveTo>
                <a:cubicBezTo>
                  <a:pt x="120" y="32"/>
                  <a:pt x="123" y="25"/>
                  <a:pt x="115" y="21"/>
                </a:cubicBezTo>
                <a:cubicBezTo>
                  <a:pt x="112" y="20"/>
                  <a:pt x="107" y="20"/>
                  <a:pt x="105" y="22"/>
                </a:cubicBezTo>
                <a:cubicBezTo>
                  <a:pt x="98" y="26"/>
                  <a:pt x="101" y="33"/>
                  <a:pt x="101" y="39"/>
                </a:cubicBezTo>
                <a:cubicBezTo>
                  <a:pt x="108" y="39"/>
                  <a:pt x="114" y="39"/>
                  <a:pt x="120" y="39"/>
                </a:cubicBezTo>
                <a:close/>
                <a:moveTo>
                  <a:pt x="198" y="39"/>
                </a:moveTo>
                <a:cubicBezTo>
                  <a:pt x="198" y="32"/>
                  <a:pt x="200" y="25"/>
                  <a:pt x="193" y="21"/>
                </a:cubicBezTo>
                <a:cubicBezTo>
                  <a:pt x="190" y="20"/>
                  <a:pt x="185" y="20"/>
                  <a:pt x="183" y="22"/>
                </a:cubicBezTo>
                <a:cubicBezTo>
                  <a:pt x="176" y="26"/>
                  <a:pt x="179" y="33"/>
                  <a:pt x="179" y="39"/>
                </a:cubicBezTo>
                <a:cubicBezTo>
                  <a:pt x="186" y="39"/>
                  <a:pt x="192" y="39"/>
                  <a:pt x="198" y="39"/>
                </a:cubicBezTo>
                <a:close/>
                <a:moveTo>
                  <a:pt x="276" y="39"/>
                </a:moveTo>
                <a:cubicBezTo>
                  <a:pt x="276" y="32"/>
                  <a:pt x="278" y="25"/>
                  <a:pt x="271" y="21"/>
                </a:cubicBezTo>
                <a:cubicBezTo>
                  <a:pt x="268" y="20"/>
                  <a:pt x="263" y="20"/>
                  <a:pt x="261" y="21"/>
                </a:cubicBezTo>
                <a:cubicBezTo>
                  <a:pt x="254" y="26"/>
                  <a:pt x="257" y="32"/>
                  <a:pt x="257" y="39"/>
                </a:cubicBezTo>
                <a:cubicBezTo>
                  <a:pt x="263" y="39"/>
                  <a:pt x="269" y="39"/>
                  <a:pt x="276" y="39"/>
                </a:cubicBezTo>
                <a:close/>
                <a:moveTo>
                  <a:pt x="237" y="137"/>
                </a:moveTo>
                <a:cubicBezTo>
                  <a:pt x="224" y="137"/>
                  <a:pt x="211" y="137"/>
                  <a:pt x="199" y="137"/>
                </a:cubicBezTo>
                <a:cubicBezTo>
                  <a:pt x="199" y="143"/>
                  <a:pt x="199" y="149"/>
                  <a:pt x="199" y="156"/>
                </a:cubicBezTo>
                <a:cubicBezTo>
                  <a:pt x="211" y="156"/>
                  <a:pt x="224" y="156"/>
                  <a:pt x="237" y="156"/>
                </a:cubicBezTo>
                <a:cubicBezTo>
                  <a:pt x="237" y="149"/>
                  <a:pt x="237" y="143"/>
                  <a:pt x="237" y="137"/>
                </a:cubicBezTo>
                <a:close/>
                <a:moveTo>
                  <a:pt x="295" y="155"/>
                </a:moveTo>
                <a:cubicBezTo>
                  <a:pt x="295" y="149"/>
                  <a:pt x="295" y="143"/>
                  <a:pt x="295" y="137"/>
                </a:cubicBezTo>
                <a:cubicBezTo>
                  <a:pt x="282" y="137"/>
                  <a:pt x="270" y="137"/>
                  <a:pt x="257" y="137"/>
                </a:cubicBezTo>
                <a:cubicBezTo>
                  <a:pt x="257" y="143"/>
                  <a:pt x="257" y="149"/>
                  <a:pt x="257" y="155"/>
                </a:cubicBezTo>
                <a:cubicBezTo>
                  <a:pt x="270" y="155"/>
                  <a:pt x="283" y="155"/>
                  <a:pt x="295" y="155"/>
                </a:cubicBezTo>
                <a:close/>
                <a:moveTo>
                  <a:pt x="237" y="176"/>
                </a:moveTo>
                <a:cubicBezTo>
                  <a:pt x="224" y="176"/>
                  <a:pt x="211" y="176"/>
                  <a:pt x="199" y="176"/>
                </a:cubicBezTo>
                <a:cubicBezTo>
                  <a:pt x="199" y="182"/>
                  <a:pt x="199" y="188"/>
                  <a:pt x="199" y="194"/>
                </a:cubicBezTo>
                <a:cubicBezTo>
                  <a:pt x="211" y="194"/>
                  <a:pt x="224" y="194"/>
                  <a:pt x="237" y="194"/>
                </a:cubicBezTo>
                <a:cubicBezTo>
                  <a:pt x="237" y="188"/>
                  <a:pt x="237" y="182"/>
                  <a:pt x="237" y="176"/>
                </a:cubicBezTo>
                <a:close/>
                <a:moveTo>
                  <a:pt x="257" y="176"/>
                </a:moveTo>
                <a:cubicBezTo>
                  <a:pt x="257" y="182"/>
                  <a:pt x="257" y="188"/>
                  <a:pt x="257" y="194"/>
                </a:cubicBezTo>
                <a:cubicBezTo>
                  <a:pt x="270" y="194"/>
                  <a:pt x="283" y="194"/>
                  <a:pt x="295" y="194"/>
                </a:cubicBezTo>
                <a:cubicBezTo>
                  <a:pt x="295" y="188"/>
                  <a:pt x="295" y="182"/>
                  <a:pt x="295" y="176"/>
                </a:cubicBezTo>
                <a:cubicBezTo>
                  <a:pt x="283" y="176"/>
                  <a:pt x="270" y="176"/>
                  <a:pt x="257" y="176"/>
                </a:cubicBezTo>
                <a:close/>
                <a:moveTo>
                  <a:pt x="237" y="233"/>
                </a:moveTo>
                <a:cubicBezTo>
                  <a:pt x="237" y="227"/>
                  <a:pt x="237" y="221"/>
                  <a:pt x="237" y="215"/>
                </a:cubicBezTo>
                <a:cubicBezTo>
                  <a:pt x="224" y="215"/>
                  <a:pt x="211" y="215"/>
                  <a:pt x="198" y="215"/>
                </a:cubicBezTo>
                <a:cubicBezTo>
                  <a:pt x="198" y="221"/>
                  <a:pt x="198" y="227"/>
                  <a:pt x="198" y="233"/>
                </a:cubicBezTo>
                <a:cubicBezTo>
                  <a:pt x="212" y="233"/>
                  <a:pt x="224" y="233"/>
                  <a:pt x="237" y="233"/>
                </a:cubicBezTo>
                <a:close/>
                <a:moveTo>
                  <a:pt x="257" y="233"/>
                </a:moveTo>
                <a:cubicBezTo>
                  <a:pt x="270" y="233"/>
                  <a:pt x="283" y="233"/>
                  <a:pt x="295" y="233"/>
                </a:cubicBezTo>
                <a:cubicBezTo>
                  <a:pt x="295" y="227"/>
                  <a:pt x="295" y="221"/>
                  <a:pt x="295" y="215"/>
                </a:cubicBezTo>
                <a:cubicBezTo>
                  <a:pt x="282" y="215"/>
                  <a:pt x="270" y="215"/>
                  <a:pt x="257" y="215"/>
                </a:cubicBezTo>
                <a:cubicBezTo>
                  <a:pt x="257" y="221"/>
                  <a:pt x="257" y="227"/>
                  <a:pt x="257" y="233"/>
                </a:cubicBezTo>
                <a:close/>
                <a:moveTo>
                  <a:pt x="99" y="176"/>
                </a:moveTo>
                <a:cubicBezTo>
                  <a:pt x="92" y="176"/>
                  <a:pt x="86" y="176"/>
                  <a:pt x="80" y="176"/>
                </a:cubicBezTo>
                <a:cubicBezTo>
                  <a:pt x="80" y="195"/>
                  <a:pt x="80" y="214"/>
                  <a:pt x="80" y="233"/>
                </a:cubicBezTo>
                <a:cubicBezTo>
                  <a:pt x="93" y="233"/>
                  <a:pt x="106" y="233"/>
                  <a:pt x="118" y="233"/>
                </a:cubicBezTo>
                <a:cubicBezTo>
                  <a:pt x="118" y="227"/>
                  <a:pt x="118" y="221"/>
                  <a:pt x="118" y="214"/>
                </a:cubicBezTo>
                <a:cubicBezTo>
                  <a:pt x="112" y="214"/>
                  <a:pt x="106" y="214"/>
                  <a:pt x="99" y="214"/>
                </a:cubicBezTo>
                <a:cubicBezTo>
                  <a:pt x="99" y="201"/>
                  <a:pt x="99" y="188"/>
                  <a:pt x="99" y="176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D2C42C1F-4C58-4585-ACCE-5D1E0E108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8830" y="1684599"/>
            <a:ext cx="495676" cy="495676"/>
          </a:xfrm>
          <a:prstGeom prst="rect">
            <a:avLst/>
          </a:prstGeom>
        </p:spPr>
      </p:pic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29F7F59E-BD34-4635-BB4F-ABBE26BCC6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71658" y="4017913"/>
            <a:ext cx="477318" cy="477318"/>
          </a:xfrm>
          <a:prstGeom prst="rect">
            <a:avLst/>
          </a:prstGeom>
        </p:spPr>
      </p:pic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FCD35258-921A-4079-A4CA-1228D0AAEC7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22491" y="4052081"/>
            <a:ext cx="524475" cy="524475"/>
          </a:xfrm>
          <a:prstGeom prst="rect">
            <a:avLst/>
          </a:prstGeom>
        </p:spPr>
      </p:pic>
      <p:pic>
        <p:nvPicPr>
          <p:cNvPr id="46" name="Рисунок 45">
            <a:extLst>
              <a:ext uri="{FF2B5EF4-FFF2-40B4-BE49-F238E27FC236}">
                <a16:creationId xmlns:a16="http://schemas.microsoft.com/office/drawing/2014/main" id="{478AED59-5614-400D-878E-82376D0C221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997322" y="3989362"/>
            <a:ext cx="517653" cy="517653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D2F7E7D-DC56-4CE3-BA3F-8069D107C79C}"/>
              </a:ext>
            </a:extLst>
          </p:cNvPr>
          <p:cNvPicPr>
            <a:picLocks noChangeAspect="1"/>
          </p:cNvPicPr>
          <p:nvPr/>
        </p:nvPicPr>
        <p:blipFill>
          <a:blip r:embed="rId10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-27" y="0"/>
            <a:ext cx="3658593" cy="5997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9887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Прямоугольник 24">
            <a:extLst>
              <a:ext uri="{FF2B5EF4-FFF2-40B4-BE49-F238E27FC236}">
                <a16:creationId xmlns:a16="http://schemas.microsoft.com/office/drawing/2014/main" id="{4D0397CF-CC3A-4083-B550-034B30316EF3}"/>
              </a:ext>
            </a:extLst>
          </p:cNvPr>
          <p:cNvSpPr/>
          <p:nvPr/>
        </p:nvSpPr>
        <p:spPr>
          <a:xfrm>
            <a:off x="0" y="1591252"/>
            <a:ext cx="12192000" cy="44788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D9B13BFC-6F6F-4047-82ED-B39B03C1C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20"/>
            <a:ext cx="11621353" cy="684206"/>
          </a:xfrm>
        </p:spPr>
        <p:txBody>
          <a:bodyPr/>
          <a:lstStyle/>
          <a:p>
            <a:r>
              <a:rPr lang="ru-RU">
                <a:solidFill>
                  <a:srgbClr val="002060"/>
                </a:solidFill>
              </a:rPr>
              <a:t>Выделенное оборудование (</a:t>
            </a:r>
            <a:r>
              <a:rPr lang="en-US">
                <a:solidFill>
                  <a:srgbClr val="002060"/>
                </a:solidFill>
              </a:rPr>
              <a:t>Dedicated)</a:t>
            </a:r>
            <a:br>
              <a:rPr lang="en-US"/>
            </a:b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03F31B-F426-4AC9-A83A-F727D7A17118}"/>
              </a:ext>
            </a:extLst>
          </p:cNvPr>
          <p:cNvSpPr txBox="1"/>
          <p:nvPr/>
        </p:nvSpPr>
        <p:spPr>
          <a:xfrm>
            <a:off x="235685" y="107632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ts val="2400"/>
            </a:pPr>
            <a:r>
              <a:rPr lang="ru-RU" sz="1800">
                <a:solidFill>
                  <a:srgbClr val="0C2E3A"/>
                </a:solidFill>
                <a:ea typeface="Montserrat"/>
                <a:cs typeface="Montserrat"/>
                <a:sym typeface="Montserrat"/>
              </a:rPr>
              <a:t>Доступное к аренде оборудование</a:t>
            </a:r>
            <a:endParaRPr lang="ru-RU" sz="1800">
              <a:solidFill>
                <a:srgbClr val="0C2E3A"/>
              </a:solidFill>
              <a:ea typeface="Montserrat Medium"/>
              <a:cs typeface="Montserrat Medium"/>
              <a:sym typeface="Montserrat Medium"/>
            </a:endParaRPr>
          </a:p>
        </p:txBody>
      </p:sp>
      <p:pic>
        <p:nvPicPr>
          <p:cNvPr id="7" name="Google Shape;353;p10">
            <a:extLst>
              <a:ext uri="{FF2B5EF4-FFF2-40B4-BE49-F238E27FC236}">
                <a16:creationId xmlns:a16="http://schemas.microsoft.com/office/drawing/2014/main" id="{BD1E900B-CCCE-467C-BAA4-B0B51FD543F7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343012" y="1942092"/>
            <a:ext cx="2388100" cy="45181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Google Shape;351;p10" title="image-Photoroom (36).png">
            <a:extLst>
              <a:ext uri="{FF2B5EF4-FFF2-40B4-BE49-F238E27FC236}">
                <a16:creationId xmlns:a16="http://schemas.microsoft.com/office/drawing/2014/main" id="{3B186660-5C58-40D4-803D-5D317C7C8CC6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411900" y="1929767"/>
            <a:ext cx="1955065" cy="768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354;p10" title="image-Photoroom (37).png">
            <a:extLst>
              <a:ext uri="{FF2B5EF4-FFF2-40B4-BE49-F238E27FC236}">
                <a16:creationId xmlns:a16="http://schemas.microsoft.com/office/drawing/2014/main" id="{9341E801-A808-43A1-A662-3E59CEEA8791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30328" y="2726336"/>
            <a:ext cx="2337531" cy="5822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356;p10" title="image-Photoroom (38).png">
            <a:extLst>
              <a:ext uri="{FF2B5EF4-FFF2-40B4-BE49-F238E27FC236}">
                <a16:creationId xmlns:a16="http://schemas.microsoft.com/office/drawing/2014/main" id="{C17FA859-6875-43B9-8252-73DB3D282F91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35685" y="4371041"/>
            <a:ext cx="2495427" cy="599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358;p10">
            <a:extLst>
              <a:ext uri="{FF2B5EF4-FFF2-40B4-BE49-F238E27FC236}">
                <a16:creationId xmlns:a16="http://schemas.microsoft.com/office/drawing/2014/main" id="{347552BB-EA57-4F3D-8425-709878A0B08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35686" y="5019073"/>
            <a:ext cx="2564664" cy="4864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360;p10" title="image-Photoroom (39).png">
            <a:extLst>
              <a:ext uri="{FF2B5EF4-FFF2-40B4-BE49-F238E27FC236}">
                <a16:creationId xmlns:a16="http://schemas.microsoft.com/office/drawing/2014/main" id="{DCCD8945-E1CF-4728-BB93-322F04C0ECB4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096000" y="4219287"/>
            <a:ext cx="2483147" cy="67534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361;p10" title="image-Photoroom (40).png">
            <a:extLst>
              <a:ext uri="{FF2B5EF4-FFF2-40B4-BE49-F238E27FC236}">
                <a16:creationId xmlns:a16="http://schemas.microsoft.com/office/drawing/2014/main" id="{EF66E378-891B-470C-8637-D66FA088E792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078260" y="4987973"/>
            <a:ext cx="2433580" cy="503802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352;p10">
            <a:extLst>
              <a:ext uri="{FF2B5EF4-FFF2-40B4-BE49-F238E27FC236}">
                <a16:creationId xmlns:a16="http://schemas.microsoft.com/office/drawing/2014/main" id="{A77C475C-1AFA-487E-9EE5-953BF34860AD}"/>
              </a:ext>
            </a:extLst>
          </p:cNvPr>
          <p:cNvSpPr txBox="1"/>
          <p:nvPr/>
        </p:nvSpPr>
        <p:spPr>
          <a:xfrm>
            <a:off x="8688861" y="1856457"/>
            <a:ext cx="3294944" cy="9894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285750" indent="-285750">
              <a:lnSpc>
                <a:spcPct val="115000"/>
              </a:lnSpc>
              <a:buClr>
                <a:srgbClr val="000000"/>
              </a:buClr>
              <a:buSzPts val="1100"/>
              <a:buFont typeface="Wingdings" panose="05000000000000000000" pitchFamily="2" charset="2"/>
              <a:buChar char="ü"/>
            </a:pPr>
            <a:r>
              <a:rPr lang="en" sz="1400" err="1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Серверы</a:t>
            </a:r>
            <a:r>
              <a:rPr lang="en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HPE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</a:t>
            </a:r>
            <a:r>
              <a:rPr lang="en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/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</a:t>
            </a:r>
            <a:r>
              <a:rPr lang="en-US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DELL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</a:t>
            </a:r>
            <a:r>
              <a:rPr lang="en-US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/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</a:t>
            </a:r>
            <a:r>
              <a:rPr lang="en-US" sz="1400" err="1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SuperMicro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</a:t>
            </a:r>
            <a:r>
              <a:rPr lang="en-US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/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</a:t>
            </a:r>
            <a:r>
              <a:rPr lang="en-US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Asus</a:t>
            </a:r>
            <a:r>
              <a:rPr lang="en-US" sz="1400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 </a:t>
            </a:r>
            <a:r>
              <a:rPr lang="en" sz="1400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с </a:t>
            </a:r>
            <a:r>
              <a:rPr lang="ru-RU" sz="1400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различными</a:t>
            </a:r>
            <a:r>
              <a:rPr lang="en" sz="1400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 </a:t>
            </a:r>
            <a:r>
              <a:rPr lang="en" sz="1400" err="1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процессорами</a:t>
            </a:r>
            <a:r>
              <a:rPr lang="en" sz="1400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 Intel/AMD </a:t>
            </a:r>
            <a:endParaRPr sz="1400">
              <a:solidFill>
                <a:srgbClr val="181818"/>
              </a:solidFill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17" name="Google Shape;352;p10">
            <a:extLst>
              <a:ext uri="{FF2B5EF4-FFF2-40B4-BE49-F238E27FC236}">
                <a16:creationId xmlns:a16="http://schemas.microsoft.com/office/drawing/2014/main" id="{62459D18-008E-4BB9-816C-DC564F3E9FD4}"/>
              </a:ext>
            </a:extLst>
          </p:cNvPr>
          <p:cNvSpPr txBox="1"/>
          <p:nvPr/>
        </p:nvSpPr>
        <p:spPr>
          <a:xfrm>
            <a:off x="2921353" y="1933068"/>
            <a:ext cx="3001950" cy="9894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285750" indent="-285750">
              <a:lnSpc>
                <a:spcPct val="115000"/>
              </a:lnSpc>
              <a:buClr>
                <a:srgbClr val="000000"/>
              </a:buClr>
              <a:buSzPts val="1100"/>
              <a:buFont typeface="Wingdings" panose="05000000000000000000" pitchFamily="2" charset="2"/>
              <a:buChar char="ü"/>
            </a:pP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Серверы </a:t>
            </a:r>
            <a:r>
              <a:rPr lang="ru-RU" sz="1400" err="1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Inferit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 </a:t>
            </a:r>
            <a:r>
              <a:rPr lang="ru-RU" sz="1400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производства РФ с процессорами Intel Xeon Silver и Gold 2-5 поколений</a:t>
            </a:r>
          </a:p>
        </p:txBody>
      </p:sp>
      <p:sp>
        <p:nvSpPr>
          <p:cNvPr id="18" name="Google Shape;352;p10">
            <a:extLst>
              <a:ext uri="{FF2B5EF4-FFF2-40B4-BE49-F238E27FC236}">
                <a16:creationId xmlns:a16="http://schemas.microsoft.com/office/drawing/2014/main" id="{AEA94705-A2F6-4E7A-B236-009027B20E0A}"/>
              </a:ext>
            </a:extLst>
          </p:cNvPr>
          <p:cNvSpPr txBox="1"/>
          <p:nvPr/>
        </p:nvSpPr>
        <p:spPr>
          <a:xfrm>
            <a:off x="3133725" y="4525132"/>
            <a:ext cx="2013299" cy="493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285750" indent="-285750">
              <a:lnSpc>
                <a:spcPct val="115000"/>
              </a:lnSpc>
              <a:buClr>
                <a:srgbClr val="000000"/>
              </a:buClr>
              <a:buSzPts val="1100"/>
              <a:buFont typeface="Wingdings" panose="05000000000000000000" pitchFamily="2" charset="2"/>
              <a:buChar char="ü"/>
            </a:pP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СХД </a:t>
            </a:r>
            <a:r>
              <a:rPr lang="en-US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HPE/Huawei</a:t>
            </a:r>
          </a:p>
        </p:txBody>
      </p:sp>
      <p:sp>
        <p:nvSpPr>
          <p:cNvPr id="19" name="Google Shape;352;p10">
            <a:extLst>
              <a:ext uri="{FF2B5EF4-FFF2-40B4-BE49-F238E27FC236}">
                <a16:creationId xmlns:a16="http://schemas.microsoft.com/office/drawing/2014/main" id="{93B61577-BB7E-4CCD-A5F1-9614F62BA2D9}"/>
              </a:ext>
            </a:extLst>
          </p:cNvPr>
          <p:cNvSpPr txBox="1"/>
          <p:nvPr/>
        </p:nvSpPr>
        <p:spPr>
          <a:xfrm>
            <a:off x="8842505" y="4272813"/>
            <a:ext cx="2827744" cy="9894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285750" indent="-285750">
              <a:lnSpc>
                <a:spcPct val="115000"/>
              </a:lnSpc>
              <a:buClr>
                <a:srgbClr val="000000"/>
              </a:buClr>
              <a:buSzPts val="1100"/>
              <a:buFont typeface="Wingdings" panose="05000000000000000000" pitchFamily="2" charset="2"/>
              <a:buChar char="ü"/>
            </a:pP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Коммутационное оборудование Cisco </a:t>
            </a:r>
            <a:b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</a:b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и </a:t>
            </a:r>
            <a:r>
              <a:rPr lang="ru-RU" sz="1400" err="1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Brocade</a:t>
            </a:r>
            <a:endParaRPr lang="ru-RU" sz="1400">
              <a:solidFill>
                <a:srgbClr val="002060"/>
              </a:solidFill>
              <a:latin typeface="+mj-lt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20" name="Google Shape;352;p10">
            <a:extLst>
              <a:ext uri="{FF2B5EF4-FFF2-40B4-BE49-F238E27FC236}">
                <a16:creationId xmlns:a16="http://schemas.microsoft.com/office/drawing/2014/main" id="{6C874DEC-3953-44D2-8F00-56890733F8D8}"/>
              </a:ext>
            </a:extLst>
          </p:cNvPr>
          <p:cNvSpPr txBox="1"/>
          <p:nvPr/>
        </p:nvSpPr>
        <p:spPr>
          <a:xfrm>
            <a:off x="2921352" y="2669424"/>
            <a:ext cx="2726973" cy="7417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285750" indent="-285750">
              <a:lnSpc>
                <a:spcPct val="115000"/>
              </a:lnSpc>
              <a:buClr>
                <a:srgbClr val="000000"/>
              </a:buClr>
              <a:buSzPts val="1100"/>
              <a:buFont typeface="Wingdings" panose="05000000000000000000" pitchFamily="2" charset="2"/>
              <a:buChar char="ü"/>
            </a:pPr>
            <a:r>
              <a:rPr lang="ru-RU" sz="1400">
                <a:solidFill>
                  <a:srgbClr val="181818"/>
                </a:solidFill>
                <a:ea typeface="Montserrat Medium"/>
                <a:cs typeface="Montserrat Medium"/>
                <a:sym typeface="Montserrat Medium"/>
              </a:rPr>
              <a:t>Серверное </a:t>
            </a:r>
            <a:r>
              <a:rPr lang="ru-RU" sz="1400">
                <a:solidFill>
                  <a:srgbClr val="002060"/>
                </a:solidFill>
                <a:latin typeface="+mj-lt"/>
                <a:ea typeface="Montserrat Medium"/>
                <a:cs typeface="Montserrat Medium"/>
                <a:sym typeface="Montserrat Medium"/>
              </a:rPr>
              <a:t>оборудование из реестра Минпромторг</a:t>
            </a: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77A46928-35C4-4516-B0AF-79336D1A1A0E}"/>
              </a:ext>
            </a:extLst>
          </p:cNvPr>
          <p:cNvSpPr/>
          <p:nvPr/>
        </p:nvSpPr>
        <p:spPr>
          <a:xfrm>
            <a:off x="2921352" y="1932398"/>
            <a:ext cx="3001950" cy="1496602"/>
          </a:xfrm>
          <a:prstGeom prst="roundRect">
            <a:avLst>
              <a:gd name="adj" fmla="val 3695"/>
            </a:avLst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Прямоугольник: скругленные углы 21">
            <a:extLst>
              <a:ext uri="{FF2B5EF4-FFF2-40B4-BE49-F238E27FC236}">
                <a16:creationId xmlns:a16="http://schemas.microsoft.com/office/drawing/2014/main" id="{952DD6FF-AA7C-461D-9A11-8B5D9BEB6BCA}"/>
              </a:ext>
            </a:extLst>
          </p:cNvPr>
          <p:cNvSpPr/>
          <p:nvPr/>
        </p:nvSpPr>
        <p:spPr>
          <a:xfrm>
            <a:off x="2921352" y="4381437"/>
            <a:ext cx="2296534" cy="718685"/>
          </a:xfrm>
          <a:prstGeom prst="roundRect">
            <a:avLst>
              <a:gd name="adj" fmla="val 9738"/>
            </a:avLst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Прямоугольник: скругленные углы 22">
            <a:extLst>
              <a:ext uri="{FF2B5EF4-FFF2-40B4-BE49-F238E27FC236}">
                <a16:creationId xmlns:a16="http://schemas.microsoft.com/office/drawing/2014/main" id="{4CD10C32-4879-4720-B024-F690D9D9861C}"/>
              </a:ext>
            </a:extLst>
          </p:cNvPr>
          <p:cNvSpPr/>
          <p:nvPr/>
        </p:nvSpPr>
        <p:spPr>
          <a:xfrm>
            <a:off x="8688859" y="1876515"/>
            <a:ext cx="3294945" cy="969403"/>
          </a:xfrm>
          <a:prstGeom prst="roundRect">
            <a:avLst>
              <a:gd name="adj" fmla="val 6628"/>
            </a:avLst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Прямоугольник: скругленные углы 23">
            <a:extLst>
              <a:ext uri="{FF2B5EF4-FFF2-40B4-BE49-F238E27FC236}">
                <a16:creationId xmlns:a16="http://schemas.microsoft.com/office/drawing/2014/main" id="{C20AF11F-F37C-4562-ADC9-47A6E7F32B33}"/>
              </a:ext>
            </a:extLst>
          </p:cNvPr>
          <p:cNvSpPr/>
          <p:nvPr/>
        </p:nvSpPr>
        <p:spPr>
          <a:xfrm>
            <a:off x="8683134" y="4219287"/>
            <a:ext cx="2727815" cy="1042987"/>
          </a:xfrm>
          <a:prstGeom prst="roundRect">
            <a:avLst>
              <a:gd name="adj" fmla="val 4921"/>
            </a:avLst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2190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Rectangle 7">
            <a:extLst>
              <a:ext uri="{FF2B5EF4-FFF2-40B4-BE49-F238E27FC236}">
                <a16:creationId xmlns:a16="http://schemas.microsoft.com/office/drawing/2014/main" id="{16D9122C-ABDB-4E10-96CD-3753D5E0B2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01" y="898172"/>
            <a:ext cx="9418638" cy="64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3080" tIns="36720" rIns="73080" bIns="36720">
            <a:spAutoFit/>
          </a:bodyPr>
          <a:lstStyle>
            <a:lvl1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1pPr>
            <a:lvl2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2pPr>
            <a:lvl3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3pPr>
            <a:lvl4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4pPr>
            <a:lvl5pPr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cs typeface="Noto Sans CJK SC" charset="0"/>
              </a:defRPr>
            </a:lvl9pPr>
          </a:lstStyle>
          <a:p>
            <a:pPr marL="0" marR="0" lvl="0" indent="0" algn="l" defTabSz="914400" rtl="0" eaLnBrk="1" fontAlgn="base" latinLnBrk="0" hangingPunct="0">
              <a:lnSpc>
                <a:spcPct val="93000"/>
              </a:lnSpc>
              <a:spcBef>
                <a:spcPts val="13"/>
              </a:spcBef>
              <a:spcAft>
                <a:spcPts val="13"/>
              </a:spcAft>
              <a:buClr>
                <a:srgbClr val="000000"/>
              </a:buClr>
              <a:buSzPct val="100000"/>
              <a:buFontTx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r>
              <a:rPr lang="en-US" sz="4000">
                <a:solidFill>
                  <a:srgbClr val="FFFFFF"/>
                </a:solidFill>
                <a:latin typeface="Segoe UI Semibold"/>
              </a:rPr>
              <a:t>SaaS </a:t>
            </a:r>
            <a:r>
              <a:rPr lang="ru-RU" sz="4000">
                <a:solidFill>
                  <a:srgbClr val="FFFFFF"/>
                </a:solidFill>
                <a:latin typeface="Segoe UI Semibold"/>
              </a:rPr>
              <a:t>сервисы</a:t>
            </a:r>
            <a:endParaRPr kumimoji="0" lang="ru-RU" sz="4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0575185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A1B793-0455-5272-F786-FBF3C2D227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3">
            <a:extLst>
              <a:ext uri="{FF2B5EF4-FFF2-40B4-BE49-F238E27FC236}">
                <a16:creationId xmlns:a16="http://schemas.microsoft.com/office/drawing/2014/main" id="{AF7C2C7E-0347-12C6-AD2F-E506A8339C2F}"/>
              </a:ext>
            </a:extLst>
          </p:cNvPr>
          <p:cNvSpPr/>
          <p:nvPr/>
        </p:nvSpPr>
        <p:spPr>
          <a:xfrm>
            <a:off x="9635445" y="-28937"/>
            <a:ext cx="2553721" cy="6048374"/>
          </a:xfrm>
          <a:prstGeom prst="roundRect">
            <a:avLst>
              <a:gd name="adj" fmla="val 0"/>
            </a:avLst>
          </a:prstGeom>
          <a:solidFill>
            <a:schemeClr val="accent3">
              <a:lumMod val="40000"/>
              <a:lumOff val="60000"/>
            </a:schemeClr>
          </a:solidFill>
          <a:ln w="12700">
            <a:noFill/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1133221-C605-76E8-E0ED-245EF0F62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47" y="166323"/>
            <a:ext cx="9596839" cy="731831"/>
          </a:xfrm>
        </p:spPr>
        <p:txBody>
          <a:bodyPr lIns="91440" tIns="45720" rIns="91440" bIns="45720" anchor="t"/>
          <a:lstStyle/>
          <a:p>
            <a:r>
              <a:rPr lang="en-US">
                <a:solidFill>
                  <a:srgbClr val="002060"/>
                </a:solidFill>
              </a:rPr>
              <a:t>SaaS </a:t>
            </a:r>
            <a:r>
              <a:rPr lang="ru-RU">
                <a:solidFill>
                  <a:srgbClr val="002060"/>
                </a:solidFill>
              </a:rPr>
              <a:t>сервисы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7D8DEC-F357-18FE-B992-27DFAEC94618}"/>
              </a:ext>
            </a:extLst>
          </p:cNvPr>
          <p:cNvSpPr txBox="1"/>
          <p:nvPr/>
        </p:nvSpPr>
        <p:spPr>
          <a:xfrm>
            <a:off x="9688342" y="865060"/>
            <a:ext cx="2447925" cy="147732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Готовые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облачные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сервисы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для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рабочих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мест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,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данных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br>
              <a:rPr kumimoji="0" lang="ru-RU" sz="18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</a:b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и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устойчивости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бизнеса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sp>
        <p:nvSpPr>
          <p:cNvPr id="7" name="Прямоугольник: скругленные углы 6">
            <a:extLst>
              <a:ext uri="{FF2B5EF4-FFF2-40B4-BE49-F238E27FC236}">
                <a16:creationId xmlns:a16="http://schemas.microsoft.com/office/drawing/2014/main" id="{BCAE804A-0AD0-EB3E-C1EF-F412346F9844}"/>
              </a:ext>
            </a:extLst>
          </p:cNvPr>
          <p:cNvSpPr/>
          <p:nvPr/>
        </p:nvSpPr>
        <p:spPr>
          <a:xfrm>
            <a:off x="3392868" y="880787"/>
            <a:ext cx="3088270" cy="5345936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8BD9C752-3836-B339-9E2A-F74D56022C43}"/>
              </a:ext>
            </a:extLst>
          </p:cNvPr>
          <p:cNvSpPr/>
          <p:nvPr/>
        </p:nvSpPr>
        <p:spPr>
          <a:xfrm>
            <a:off x="3503168" y="1153382"/>
            <a:ext cx="2858024" cy="2664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123A7A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 pitchFamily="34" charset="-120"/>
              </a:rPr>
              <a:t>Рабочее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srgbClr val="123A7A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 pitchFamily="34" charset="-120"/>
              </a:rPr>
              <a:t>место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123A7A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 pitchFamily="34" charset="-120"/>
              </a:rPr>
              <a:t> </a:t>
            </a:r>
            <a:endParaRPr kumimoji="0" lang="ru-RU" sz="1800" b="1" i="0" u="none" strike="noStrike" kern="1200" cap="none" spc="0" normalizeH="0" baseline="0" noProof="0">
              <a:ln>
                <a:noFill/>
              </a:ln>
              <a:solidFill>
                <a:srgbClr val="123A7A"/>
              </a:solidFill>
              <a:effectLst/>
              <a:uLnTx/>
              <a:uFillTx/>
              <a:latin typeface="Segoe UI Semibold"/>
              <a:ea typeface="Arial" pitchFamily="34" charset="-122"/>
              <a:cs typeface="Arial" pitchFamily="34" charset="-12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123A7A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 pitchFamily="34" charset="-120"/>
              </a:rPr>
              <a:t>и коммуникации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243325B3-8BB9-AC5A-196D-01575ACF86BC}"/>
              </a:ext>
            </a:extLst>
          </p:cNvPr>
          <p:cNvSpPr/>
          <p:nvPr/>
        </p:nvSpPr>
        <p:spPr>
          <a:xfrm>
            <a:off x="3608723" y="2182407"/>
            <a:ext cx="2742824" cy="478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Базовые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корпоративные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инструменты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для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ежедневной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работы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по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подписке</a:t>
            </a:r>
            <a:endParaRPr kumimoji="0" lang="en-US" sz="1200" b="0" i="0" u="none" strike="noStrike" kern="1200" cap="none" spc="0" normalizeH="0" baseline="0" noProof="0" err="1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Arial"/>
            </a:endParaRPr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0BB6C63B-876F-2208-FB37-6147CC6C907C}"/>
              </a:ext>
            </a:extLst>
          </p:cNvPr>
          <p:cNvSpPr/>
          <p:nvPr/>
        </p:nvSpPr>
        <p:spPr>
          <a:xfrm>
            <a:off x="3608722" y="3378737"/>
            <a:ext cx="2510102" cy="478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Платформа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корпоративных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коммуникаций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для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командной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работы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без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лишних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затрат</a:t>
            </a:r>
            <a:endParaRPr kumimoji="0" lang="en-US" sz="1200" b="0" i="0" u="none" strike="noStrike" kern="1200" cap="none" spc="0" normalizeH="0" baseline="0" noProof="0" err="1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Arial"/>
            </a:endParaRPr>
          </a:p>
        </p:txBody>
      </p:sp>
      <p:sp>
        <p:nvSpPr>
          <p:cNvPr id="19" name="Text 18">
            <a:extLst>
              <a:ext uri="{FF2B5EF4-FFF2-40B4-BE49-F238E27FC236}">
                <a16:creationId xmlns:a16="http://schemas.microsoft.com/office/drawing/2014/main" id="{786080B2-A96E-13C2-5607-31BCD2439B34}"/>
              </a:ext>
            </a:extLst>
          </p:cNvPr>
          <p:cNvSpPr/>
          <p:nvPr/>
        </p:nvSpPr>
        <p:spPr>
          <a:xfrm>
            <a:off x="3608723" y="4259070"/>
            <a:ext cx="2742825" cy="3042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20" name="Text 19">
            <a:extLst>
              <a:ext uri="{FF2B5EF4-FFF2-40B4-BE49-F238E27FC236}">
                <a16:creationId xmlns:a16="http://schemas.microsoft.com/office/drawing/2014/main" id="{C5A0D0D3-D69E-B419-65EA-B03F813DA956}"/>
              </a:ext>
            </a:extLst>
          </p:cNvPr>
          <p:cNvSpPr/>
          <p:nvPr/>
        </p:nvSpPr>
        <p:spPr>
          <a:xfrm>
            <a:off x="3600778" y="4595381"/>
            <a:ext cx="2742825" cy="478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  <a:t>Хранение, обмен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  <a:t>данными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  <a:t> </a:t>
            </a:r>
            <a:b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  <a:t>и совместная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  <a:t>работа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  <a:t> </a:t>
            </a:r>
            <a:b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</a:b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  <a:t>с документами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56731FA2-AD04-E9EE-2CB2-888607103C6F}"/>
              </a:ext>
            </a:extLst>
          </p:cNvPr>
          <p:cNvSpPr/>
          <p:nvPr/>
        </p:nvSpPr>
        <p:spPr>
          <a:xfrm>
            <a:off x="3391451" y="1712147"/>
            <a:ext cx="3091104" cy="30424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Виртуальный офис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Exchange</a:t>
            </a:r>
          </a:p>
        </p:txBody>
      </p:sp>
      <p:sp>
        <p:nvSpPr>
          <p:cNvPr id="22" name="Прямоугольник: скругленные углы 21">
            <a:extLst>
              <a:ext uri="{FF2B5EF4-FFF2-40B4-BE49-F238E27FC236}">
                <a16:creationId xmlns:a16="http://schemas.microsoft.com/office/drawing/2014/main" id="{7235A176-5DDE-E5AB-36BF-853B01CB7B40}"/>
              </a:ext>
            </a:extLst>
          </p:cNvPr>
          <p:cNvSpPr/>
          <p:nvPr/>
        </p:nvSpPr>
        <p:spPr>
          <a:xfrm>
            <a:off x="3390034" y="2906884"/>
            <a:ext cx="3091104" cy="30424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Софтлайн Офис</a:t>
            </a:r>
          </a:p>
        </p:txBody>
      </p:sp>
      <p:sp>
        <p:nvSpPr>
          <p:cNvPr id="23" name="Прямоугольник: скругленные углы 22">
            <a:extLst>
              <a:ext uri="{FF2B5EF4-FFF2-40B4-BE49-F238E27FC236}">
                <a16:creationId xmlns:a16="http://schemas.microsoft.com/office/drawing/2014/main" id="{2E2DF697-D062-6408-1582-0DDDEA7EEA77}"/>
              </a:ext>
            </a:extLst>
          </p:cNvPr>
          <p:cNvSpPr/>
          <p:nvPr/>
        </p:nvSpPr>
        <p:spPr>
          <a:xfrm>
            <a:off x="3390034" y="4123472"/>
            <a:ext cx="3091104" cy="30424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Софтлайн Хранилище</a:t>
            </a: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1F777D08-81FD-409F-9B7E-EDD534343DB7}"/>
              </a:ext>
            </a:extLst>
          </p:cNvPr>
          <p:cNvSpPr/>
          <p:nvPr/>
        </p:nvSpPr>
        <p:spPr>
          <a:xfrm>
            <a:off x="6739730" y="878745"/>
            <a:ext cx="2714135" cy="4365491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8" name="Text 23">
            <a:extLst>
              <a:ext uri="{FF2B5EF4-FFF2-40B4-BE49-F238E27FC236}">
                <a16:creationId xmlns:a16="http://schemas.microsoft.com/office/drawing/2014/main" id="{20FF3647-14E6-6354-6624-A3E78D5B47B9}"/>
              </a:ext>
            </a:extLst>
          </p:cNvPr>
          <p:cNvSpPr/>
          <p:nvPr/>
        </p:nvSpPr>
        <p:spPr>
          <a:xfrm>
            <a:off x="7036765" y="1166767"/>
            <a:ext cx="2004609" cy="2368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srgbClr val="123A7A"/>
                </a:solidFill>
                <a:effectLst/>
                <a:uLnTx/>
                <a:uFillTx/>
                <a:latin typeface="Segoe UI Semibold"/>
                <a:ea typeface="+mn-ea"/>
                <a:cs typeface="Arial"/>
              </a:rPr>
              <a:t>Платформы</a:t>
            </a:r>
            <a:endParaRPr kumimoji="0" lang="ru-RU" sz="1800" b="0" i="0" u="none" strike="noStrike" kern="1200" cap="none" spc="0" normalizeH="0" baseline="0" noProof="0" err="1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DBB41CCE-1B1F-714F-91F6-61F69DC778AB}"/>
              </a:ext>
            </a:extLst>
          </p:cNvPr>
          <p:cNvSpPr/>
          <p:nvPr/>
        </p:nvSpPr>
        <p:spPr>
          <a:xfrm>
            <a:off x="6737604" y="1714065"/>
            <a:ext cx="2714928" cy="28495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Kubernetes</a:t>
            </a: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4E8B4BF2-78D9-E410-A7F1-82C0F759FBDE}"/>
              </a:ext>
            </a:extLst>
          </p:cNvPr>
          <p:cNvSpPr/>
          <p:nvPr/>
        </p:nvSpPr>
        <p:spPr>
          <a:xfrm>
            <a:off x="6899151" y="1843609"/>
            <a:ext cx="2438162" cy="1509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Arial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Управляемые кластеры </a:t>
            </a: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K8SaaS</a:t>
            </a:r>
            <a:r>
              <a:rPr kumimoji="0" lang="ru-RU" sz="1200" b="1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 </a:t>
            </a: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на базе платформы Openstack Облака</a:t>
            </a:r>
            <a:endParaRPr kumimoji="0" lang="ru-RU" sz="11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highlight>
                <a:srgbClr val="FFFFFF"/>
              </a:highlight>
              <a:uLnTx/>
              <a:uFillTx/>
              <a:latin typeface="Segoe UI"/>
              <a:ea typeface="+mn-ea"/>
              <a:cs typeface="Segoe U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Arial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f-ZA" sz="1200" b="1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K8aaS </a:t>
            </a:r>
            <a:r>
              <a:rPr kumimoji="0" lang="af-ZA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на базе платформы </a:t>
            </a:r>
            <a:r>
              <a:rPr kumimoji="0" lang="af-ZA" sz="1200" b="1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Dechouse</a:t>
            </a:r>
            <a:endParaRPr kumimoji="0" lang="ru-RU" sz="1200" b="1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Arial" pitchFamily="34" charset="-120"/>
            </a:endParaRPr>
          </a:p>
        </p:txBody>
      </p:sp>
      <p:sp>
        <p:nvSpPr>
          <p:cNvPr id="27" name="Прямоугольник: скругленные углы 26">
            <a:extLst>
              <a:ext uri="{FF2B5EF4-FFF2-40B4-BE49-F238E27FC236}">
                <a16:creationId xmlns:a16="http://schemas.microsoft.com/office/drawing/2014/main" id="{BF31A132-3108-A907-7C98-BEA757924263}"/>
              </a:ext>
            </a:extLst>
          </p:cNvPr>
          <p:cNvSpPr/>
          <p:nvPr/>
        </p:nvSpPr>
        <p:spPr>
          <a:xfrm>
            <a:off x="243302" y="878745"/>
            <a:ext cx="2916691" cy="4394428"/>
          </a:xfrm>
          <a:prstGeom prst="roundRect">
            <a:avLst>
              <a:gd name="adj" fmla="val 3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0" name="Text 23">
            <a:extLst>
              <a:ext uri="{FF2B5EF4-FFF2-40B4-BE49-F238E27FC236}">
                <a16:creationId xmlns:a16="http://schemas.microsoft.com/office/drawing/2014/main" id="{20DC2C9E-9975-6660-1606-3D8C4F570FE4}"/>
              </a:ext>
            </a:extLst>
          </p:cNvPr>
          <p:cNvSpPr/>
          <p:nvPr/>
        </p:nvSpPr>
        <p:spPr>
          <a:xfrm>
            <a:off x="742893" y="1184818"/>
            <a:ext cx="2004609" cy="2368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123A7A"/>
                </a:solidFill>
                <a:effectLst/>
                <a:uLnTx/>
                <a:uFillTx/>
                <a:latin typeface="Segoe UI Semibold"/>
                <a:ea typeface="Arial" pitchFamily="34" charset="-122"/>
                <a:cs typeface="Arial" pitchFamily="34" charset="-120"/>
              </a:rPr>
              <a:t>Управление и данные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32" name="Text 10">
            <a:extLst>
              <a:ext uri="{FF2B5EF4-FFF2-40B4-BE49-F238E27FC236}">
                <a16:creationId xmlns:a16="http://schemas.microsoft.com/office/drawing/2014/main" id="{871BB0D6-899A-C5E7-5A8A-ED2E3CBD4ED5}"/>
              </a:ext>
            </a:extLst>
          </p:cNvPr>
          <p:cNvSpPr/>
          <p:nvPr/>
        </p:nvSpPr>
        <p:spPr>
          <a:xfrm>
            <a:off x="3557235" y="1837034"/>
            <a:ext cx="3334670" cy="3042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34" name="Text 14">
            <a:extLst>
              <a:ext uri="{FF2B5EF4-FFF2-40B4-BE49-F238E27FC236}">
                <a16:creationId xmlns:a16="http://schemas.microsoft.com/office/drawing/2014/main" id="{864E0F32-6993-CA4B-2B6E-161A743C36C7}"/>
              </a:ext>
            </a:extLst>
          </p:cNvPr>
          <p:cNvSpPr/>
          <p:nvPr/>
        </p:nvSpPr>
        <p:spPr>
          <a:xfrm>
            <a:off x="3557234" y="2954354"/>
            <a:ext cx="3334670" cy="3042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36" name="Прямоугольник: скругленные углы 35">
            <a:extLst>
              <a:ext uri="{FF2B5EF4-FFF2-40B4-BE49-F238E27FC236}">
                <a16:creationId xmlns:a16="http://schemas.microsoft.com/office/drawing/2014/main" id="{3E5973C8-6F29-F4B7-FA81-18D381FF6803}"/>
              </a:ext>
            </a:extLst>
          </p:cNvPr>
          <p:cNvSpPr/>
          <p:nvPr/>
        </p:nvSpPr>
        <p:spPr>
          <a:xfrm>
            <a:off x="260467" y="3786622"/>
            <a:ext cx="2917484" cy="30424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UEMaaS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38" name="Прямоугольник: скругленные углы 37">
            <a:extLst>
              <a:ext uri="{FF2B5EF4-FFF2-40B4-BE49-F238E27FC236}">
                <a16:creationId xmlns:a16="http://schemas.microsoft.com/office/drawing/2014/main" id="{5966172C-8532-4CB6-F61E-EF6B535D07B0}"/>
              </a:ext>
            </a:extLst>
          </p:cNvPr>
          <p:cNvSpPr/>
          <p:nvPr/>
        </p:nvSpPr>
        <p:spPr>
          <a:xfrm>
            <a:off x="255783" y="1688887"/>
            <a:ext cx="2917484" cy="30424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Объектное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S3-</a:t>
            </a: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хранилище</a:t>
            </a:r>
          </a:p>
        </p:txBody>
      </p:sp>
      <p:sp>
        <p:nvSpPr>
          <p:cNvPr id="40" name="Text 11">
            <a:extLst>
              <a:ext uri="{FF2B5EF4-FFF2-40B4-BE49-F238E27FC236}">
                <a16:creationId xmlns:a16="http://schemas.microsoft.com/office/drawing/2014/main" id="{60DF3E0E-3E60-D1F6-EABF-C16C1F2A38FF}"/>
              </a:ext>
            </a:extLst>
          </p:cNvPr>
          <p:cNvSpPr/>
          <p:nvPr/>
        </p:nvSpPr>
        <p:spPr>
          <a:xfrm>
            <a:off x="296620" y="4272777"/>
            <a:ext cx="2588495" cy="478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Централизованное </a:t>
            </a:r>
            <a:r>
              <a:rPr kumimoji="0" lang="ru-RU" sz="1200" b="1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управление смартфонами, планшетами</a:t>
            </a: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 </a:t>
            </a:r>
            <a:b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/>
                </a:solidFill>
                <a:effectLst/>
                <a:uLnTx/>
                <a:uFillTx/>
                <a:latin typeface="Segoe UI"/>
                <a:ea typeface="Arial" pitchFamily="34" charset="-122"/>
                <a:cs typeface="Arial" pitchFamily="34" charset="-120"/>
              </a:rPr>
            </a:b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и рабочими станциями.</a:t>
            </a:r>
          </a:p>
        </p:txBody>
      </p:sp>
      <p:sp>
        <p:nvSpPr>
          <p:cNvPr id="42" name="Text 11">
            <a:extLst>
              <a:ext uri="{FF2B5EF4-FFF2-40B4-BE49-F238E27FC236}">
                <a16:creationId xmlns:a16="http://schemas.microsoft.com/office/drawing/2014/main" id="{22AA5FAB-242B-9590-CFC0-EA60F03C8238}"/>
              </a:ext>
            </a:extLst>
          </p:cNvPr>
          <p:cNvSpPr/>
          <p:nvPr/>
        </p:nvSpPr>
        <p:spPr>
          <a:xfrm>
            <a:off x="294059" y="2137597"/>
            <a:ext cx="2588495" cy="478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Хранение больших объёмов данных по протоколу S3 от </a:t>
            </a:r>
            <a:r>
              <a:rPr kumimoji="0" lang="ru-RU" sz="1200" b="1" i="0" u="none" strike="noStrike" kern="1200" cap="none" spc="0" normalizeH="0" baseline="0" noProof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+mn-ea"/>
                <a:cs typeface="Arial"/>
              </a:rPr>
              <a:t>Кибербэкап</a:t>
            </a:r>
            <a:endParaRPr kumimoji="0" lang="ru-RU" sz="1800" b="1" i="0" u="none" strike="noStrike" kern="1200" cap="none" spc="0" normalizeH="0" baseline="0" noProof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48" name="Прямоугольник: скругленные углы 47">
            <a:extLst>
              <a:ext uri="{FF2B5EF4-FFF2-40B4-BE49-F238E27FC236}">
                <a16:creationId xmlns:a16="http://schemas.microsoft.com/office/drawing/2014/main" id="{51D22B77-D681-6F6E-6D70-A967A93A7ABF}"/>
              </a:ext>
            </a:extLst>
          </p:cNvPr>
          <p:cNvSpPr/>
          <p:nvPr/>
        </p:nvSpPr>
        <p:spPr>
          <a:xfrm>
            <a:off x="251069" y="2767793"/>
            <a:ext cx="2917484" cy="30424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 Репликация и восстановление</a:t>
            </a:r>
          </a:p>
        </p:txBody>
      </p:sp>
      <p:sp>
        <p:nvSpPr>
          <p:cNvPr id="50" name="Text 11">
            <a:extLst>
              <a:ext uri="{FF2B5EF4-FFF2-40B4-BE49-F238E27FC236}">
                <a16:creationId xmlns:a16="http://schemas.microsoft.com/office/drawing/2014/main" id="{17B20399-CC48-13BE-7E90-1A0641F902EC}"/>
              </a:ext>
            </a:extLst>
          </p:cNvPr>
          <p:cNvSpPr/>
          <p:nvPr/>
        </p:nvSpPr>
        <p:spPr>
          <a:xfrm>
            <a:off x="296436" y="3228092"/>
            <a:ext cx="2588495" cy="40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 dirty="0">
                <a:ln>
                  <a:noFill/>
                </a:ln>
                <a:solidFill>
                  <a:srgbClr val="2B2E36">
                    <a:lumMod val="75000"/>
                    <a:lumOff val="25000"/>
                  </a:srgbClr>
                </a:solidFill>
                <a:effectLst/>
                <a:uLnTx/>
                <a:uFillTx/>
                <a:latin typeface="Segoe UI"/>
                <a:ea typeface="Arial" pitchFamily="34" charset="-122"/>
                <a:cs typeface="Arial"/>
              </a:rPr>
              <a:t>Репликация с любого облака </a:t>
            </a:r>
            <a:endParaRPr kumimoji="0" lang="ru-RU" sz="1200" b="1" i="0" u="none" strike="noStrike" kern="1200" cap="none" spc="0" normalizeH="0" baseline="0" noProof="0" dirty="0">
              <a:ln>
                <a:noFill/>
              </a:ln>
              <a:solidFill>
                <a:srgbClr val="2B2E36">
                  <a:lumMod val="75000"/>
                  <a:lumOff val="25000"/>
                </a:srgbClr>
              </a:solidFill>
              <a:effectLst/>
              <a:uLnTx/>
              <a:uFillTx/>
              <a:latin typeface="Segoe UI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C24468-3326-9376-3193-041F9BD7DDFC}"/>
              </a:ext>
            </a:extLst>
          </p:cNvPr>
          <p:cNvSpPr txBox="1"/>
          <p:nvPr/>
        </p:nvSpPr>
        <p:spPr>
          <a:xfrm>
            <a:off x="3607443" y="5666772"/>
            <a:ext cx="286473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595F6F"/>
                </a:solidFill>
                <a:effectLst/>
                <a:uLnTx/>
                <a:uFillTx/>
                <a:latin typeface="Segoe UI Semibold"/>
                <a:ea typeface="Arial"/>
                <a:cs typeface="Arial"/>
              </a:rPr>
              <a:t> eXress </a:t>
            </a:r>
            <a:r>
              <a:rPr kumimoji="0" lang="ru-RU" sz="1200" b="1" i="0" u="none" strike="noStrike" kern="1200" cap="none" spc="0" normalizeH="0" baseline="0" noProof="0">
                <a:ln>
                  <a:noFill/>
                </a:ln>
                <a:solidFill>
                  <a:srgbClr val="595F6F"/>
                </a:solidFill>
                <a:effectLst/>
                <a:uLnTx/>
                <a:uFillTx/>
                <a:latin typeface="Segoe UI Semibold"/>
                <a:ea typeface="+mn-lt"/>
                <a:cs typeface="Arial"/>
              </a:rPr>
              <a:t>S</a:t>
            </a: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595F6F"/>
                </a:solidFill>
                <a:effectLst/>
                <a:uLnTx/>
                <a:uFillTx/>
                <a:latin typeface="Segoe UI"/>
                <a:ea typeface="+mn-lt"/>
                <a:cs typeface="Segoe UI"/>
              </a:rPr>
              <a:t>aaS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B2E36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sp>
        <p:nvSpPr>
          <p:cNvPr id="10" name="Прямоугольник: скругленные углы 9">
            <a:extLst>
              <a:ext uri="{FF2B5EF4-FFF2-40B4-BE49-F238E27FC236}">
                <a16:creationId xmlns:a16="http://schemas.microsoft.com/office/drawing/2014/main" id="{10CAFD3F-4D57-F5C9-F341-FAE6A4C003F6}"/>
              </a:ext>
            </a:extLst>
          </p:cNvPr>
          <p:cNvSpPr/>
          <p:nvPr/>
        </p:nvSpPr>
        <p:spPr>
          <a:xfrm>
            <a:off x="3399679" y="5232712"/>
            <a:ext cx="3091104" cy="304241"/>
          </a:xfrm>
          <a:prstGeom prst="roundRect">
            <a:avLst>
              <a:gd name="adj" fmla="val 8695"/>
            </a:avLst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12700">
            <a:noFill/>
          </a:ln>
          <a:effectLst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Платформы бизнес-коммуникаций</a:t>
            </a:r>
          </a:p>
        </p:txBody>
      </p:sp>
      <p:pic>
        <p:nvPicPr>
          <p:cNvPr id="4" name="Image 0">
            <a:extLst>
              <a:ext uri="{FF2B5EF4-FFF2-40B4-BE49-F238E27FC236}">
                <a16:creationId xmlns:a16="http://schemas.microsoft.com/office/drawing/2014/main" id="{5283C63E-1B8E-424E-3920-4D178E9D824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7099814" y="2413567"/>
            <a:ext cx="5589728" cy="419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093643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5"/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Прямоугольник: скругленные углы 14">
            <a:extLst>
              <a:ext uri="{FF2B5EF4-FFF2-40B4-BE49-F238E27FC236}">
                <a16:creationId xmlns:a16="http://schemas.microsoft.com/office/drawing/2014/main" id="{0F9496D0-5EE0-4EF7-AEC2-45876A844977}"/>
              </a:ext>
            </a:extLst>
          </p:cNvPr>
          <p:cNvSpPr/>
          <p:nvPr/>
        </p:nvSpPr>
        <p:spPr>
          <a:xfrm>
            <a:off x="307418" y="1340369"/>
            <a:ext cx="3858166" cy="124508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/>
              <a:t>с</a:t>
            </a: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8544AC9-6643-4D3B-9F87-6A7721AE7DF1}"/>
              </a:ext>
            </a:extLst>
          </p:cNvPr>
          <p:cNvSpPr/>
          <p:nvPr/>
        </p:nvSpPr>
        <p:spPr>
          <a:xfrm>
            <a:off x="4479360" y="1356764"/>
            <a:ext cx="3858166" cy="124508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/>
              <a:t>с</a:t>
            </a:r>
          </a:p>
        </p:txBody>
      </p:sp>
      <p:sp>
        <p:nvSpPr>
          <p:cNvPr id="17" name="Прямоугольник: скругленные углы 16">
            <a:extLst>
              <a:ext uri="{FF2B5EF4-FFF2-40B4-BE49-F238E27FC236}">
                <a16:creationId xmlns:a16="http://schemas.microsoft.com/office/drawing/2014/main" id="{D7077350-764F-495F-978D-9022DBCD9ED9}"/>
              </a:ext>
            </a:extLst>
          </p:cNvPr>
          <p:cNvSpPr/>
          <p:nvPr/>
        </p:nvSpPr>
        <p:spPr>
          <a:xfrm>
            <a:off x="307418" y="2806263"/>
            <a:ext cx="3858166" cy="124508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/>
              <a:t>с</a:t>
            </a:r>
          </a:p>
        </p:txBody>
      </p:sp>
      <p:sp>
        <p:nvSpPr>
          <p:cNvPr id="18" name="Прямоугольник: скругленные углы 17">
            <a:extLst>
              <a:ext uri="{FF2B5EF4-FFF2-40B4-BE49-F238E27FC236}">
                <a16:creationId xmlns:a16="http://schemas.microsoft.com/office/drawing/2014/main" id="{CA7CDA8D-B1DC-48A4-A028-6F6258AA894F}"/>
              </a:ext>
            </a:extLst>
          </p:cNvPr>
          <p:cNvSpPr/>
          <p:nvPr/>
        </p:nvSpPr>
        <p:spPr>
          <a:xfrm>
            <a:off x="4479360" y="2822658"/>
            <a:ext cx="3858166" cy="1245087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/>
              <a:t>с</a:t>
            </a:r>
          </a:p>
        </p:txBody>
      </p:sp>
      <p:sp>
        <p:nvSpPr>
          <p:cNvPr id="19" name="Прямоугольник: скругленные углы 18">
            <a:extLst>
              <a:ext uri="{FF2B5EF4-FFF2-40B4-BE49-F238E27FC236}">
                <a16:creationId xmlns:a16="http://schemas.microsoft.com/office/drawing/2014/main" id="{B0B2812D-629A-4A16-AE0B-697390357962}"/>
              </a:ext>
            </a:extLst>
          </p:cNvPr>
          <p:cNvSpPr/>
          <p:nvPr/>
        </p:nvSpPr>
        <p:spPr>
          <a:xfrm>
            <a:off x="307418" y="4245870"/>
            <a:ext cx="3858166" cy="1869180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/>
              <a:t>с</a:t>
            </a:r>
          </a:p>
        </p:txBody>
      </p:sp>
      <p:sp>
        <p:nvSpPr>
          <p:cNvPr id="20" name="Прямоугольник: скругленные углы 19">
            <a:extLst>
              <a:ext uri="{FF2B5EF4-FFF2-40B4-BE49-F238E27FC236}">
                <a16:creationId xmlns:a16="http://schemas.microsoft.com/office/drawing/2014/main" id="{EB28D430-3665-4095-AEA0-B314983C004C}"/>
              </a:ext>
            </a:extLst>
          </p:cNvPr>
          <p:cNvSpPr/>
          <p:nvPr/>
        </p:nvSpPr>
        <p:spPr>
          <a:xfrm>
            <a:off x="4479360" y="4256148"/>
            <a:ext cx="3858166" cy="1858901"/>
          </a:xfrm>
          <a:prstGeom prst="roundRect">
            <a:avLst>
              <a:gd name="adj" fmla="val 34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/>
              <a:t>с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7A8CB9A-183C-40E4-B830-9444276B9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85" y="392120"/>
            <a:ext cx="11621353" cy="646106"/>
          </a:xfrm>
        </p:spPr>
        <p:txBody>
          <a:bodyPr lIns="91440" tIns="45720" rIns="91440" bIns="45720" anchor="t"/>
          <a:lstStyle/>
          <a:p>
            <a:r>
              <a:rPr lang="en-US" err="1">
                <a:solidFill>
                  <a:srgbClr val="002060"/>
                </a:solidFill>
                <a:latin typeface="Segoe UI Semibold"/>
                <a:cs typeface="Segoe UI Semibold"/>
              </a:rPr>
              <a:t>Размещение</a:t>
            </a:r>
            <a:r>
              <a:rPr lang="en-US">
                <a:solidFill>
                  <a:srgbClr val="002060"/>
                </a:solidFill>
                <a:latin typeface="Segoe UI Semibold"/>
                <a:cs typeface="Segoe UI Semibold"/>
              </a:rPr>
              <a:t> </a:t>
            </a:r>
            <a:r>
              <a:rPr lang="en-US" err="1">
                <a:solidFill>
                  <a:srgbClr val="002060"/>
                </a:solidFill>
                <a:latin typeface="Segoe UI Semibold"/>
                <a:cs typeface="Segoe UI Semibold"/>
              </a:rPr>
              <a:t>оборудования</a:t>
            </a:r>
            <a:r>
              <a:rPr lang="en-US">
                <a:solidFill>
                  <a:srgbClr val="002060"/>
                </a:solidFill>
                <a:latin typeface="Segoe UI Semibold"/>
                <a:cs typeface="Segoe UI Semibold"/>
              </a:rPr>
              <a:t> в </a:t>
            </a:r>
            <a:r>
              <a:rPr lang="en-US" err="1">
                <a:solidFill>
                  <a:srgbClr val="002060"/>
                </a:solidFill>
                <a:latin typeface="Segoe UI Semibold"/>
                <a:cs typeface="Segoe UI Semibold"/>
              </a:rPr>
              <a:t>дата-центре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AD61498-21B2-4F03-B1E2-B1ADFBBC6B85}"/>
              </a:ext>
            </a:extLst>
          </p:cNvPr>
          <p:cNvSpPr/>
          <p:nvPr/>
        </p:nvSpPr>
        <p:spPr>
          <a:xfrm>
            <a:off x="8559625" y="0"/>
            <a:ext cx="3632375" cy="61150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D098E9D-8EE5-42B9-B9F3-CAE82A4CE9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17173" r="49500"/>
          <a:stretch/>
        </p:blipFill>
        <p:spPr>
          <a:xfrm>
            <a:off x="8555562" y="0"/>
            <a:ext cx="3636437" cy="6115050"/>
          </a:xfrm>
          <a:prstGeom prst="rect">
            <a:avLst/>
          </a:prstGeom>
        </p:spPr>
      </p:pic>
      <p:sp>
        <p:nvSpPr>
          <p:cNvPr id="9" name="Text 8">
            <a:extLst>
              <a:ext uri="{FF2B5EF4-FFF2-40B4-BE49-F238E27FC236}">
                <a16:creationId xmlns:a16="http://schemas.microsoft.com/office/drawing/2014/main" id="{8EC68EE9-E99B-4BE8-B65E-1C445FC26460}"/>
              </a:ext>
            </a:extLst>
          </p:cNvPr>
          <p:cNvSpPr/>
          <p:nvPr/>
        </p:nvSpPr>
        <p:spPr>
          <a:xfrm>
            <a:off x="1552555" y="1674450"/>
            <a:ext cx="280961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ru-RU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Широкая география: </a:t>
            </a:r>
            <a:br>
              <a:rPr lang="en-US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дата-центры по всей </a:t>
            </a:r>
            <a:b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стране – от Санкт-Петербурга </a:t>
            </a:r>
            <a:b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до Владивостока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Text 11">
            <a:extLst>
              <a:ext uri="{FF2B5EF4-FFF2-40B4-BE49-F238E27FC236}">
                <a16:creationId xmlns:a16="http://schemas.microsoft.com/office/drawing/2014/main" id="{C00D8B59-C517-45E7-8410-4B252B0A7118}"/>
              </a:ext>
            </a:extLst>
          </p:cNvPr>
          <p:cNvSpPr/>
          <p:nvPr/>
        </p:nvSpPr>
        <p:spPr>
          <a:xfrm>
            <a:off x="1552554" y="3106484"/>
            <a:ext cx="269242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ru-RU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Гарантии: </a:t>
            </a:r>
            <a:b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SLA от 99,9% с финансовым покрытием рисков недоступности оборудования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 14">
            <a:extLst>
              <a:ext uri="{FF2B5EF4-FFF2-40B4-BE49-F238E27FC236}">
                <a16:creationId xmlns:a16="http://schemas.microsoft.com/office/drawing/2014/main" id="{42729058-6C7C-4F5C-98AA-3EF07BE65ADB}"/>
              </a:ext>
            </a:extLst>
          </p:cNvPr>
          <p:cNvSpPr/>
          <p:nvPr/>
        </p:nvSpPr>
        <p:spPr>
          <a:xfrm>
            <a:off x="1552554" y="4806378"/>
            <a:ext cx="243165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ru-RU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Комплексность: </a:t>
            </a:r>
            <a:br>
              <a:rPr lang="en-US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</a:br>
            <a:r>
              <a:rPr lang="ru-RU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возможность построения на базе ЦОД, в т.ч. региональных, публичных</a:t>
            </a: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 </a:t>
            </a:r>
            <a:r>
              <a:rPr lang="ru-RU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и частных облачных </a:t>
            </a:r>
            <a:r>
              <a:rPr lang="ru-RU" sz="13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геораспределённых</a:t>
            </a:r>
            <a:r>
              <a:rPr lang="ru-RU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 решений</a:t>
            </a: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 17">
            <a:extLst>
              <a:ext uri="{FF2B5EF4-FFF2-40B4-BE49-F238E27FC236}">
                <a16:creationId xmlns:a16="http://schemas.microsoft.com/office/drawing/2014/main" id="{B9490D17-94F2-470B-AF45-7E46313BB6E7}"/>
              </a:ext>
            </a:extLst>
          </p:cNvPr>
          <p:cNvSpPr/>
          <p:nvPr/>
        </p:nvSpPr>
        <p:spPr>
          <a:xfrm>
            <a:off x="5728172" y="1704987"/>
            <a:ext cx="260971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ru-RU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Надёжность: </a:t>
            </a:r>
            <a:br>
              <a:rPr lang="en-US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все ЦОД соответствуют уровню TIER III</a:t>
            </a:r>
            <a:endParaRPr lang="en-US" sz="140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3" name="Text 20">
            <a:extLst>
              <a:ext uri="{FF2B5EF4-FFF2-40B4-BE49-F238E27FC236}">
                <a16:creationId xmlns:a16="http://schemas.microsoft.com/office/drawing/2014/main" id="{9853C131-2BBD-4E2C-8DC0-4DC34745A75C}"/>
              </a:ext>
            </a:extLst>
          </p:cNvPr>
          <p:cNvSpPr/>
          <p:nvPr/>
        </p:nvSpPr>
        <p:spPr>
          <a:xfrm>
            <a:off x="5724109" y="3179481"/>
            <a:ext cx="2609711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ru-RU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Гибкость: </a:t>
            </a:r>
            <a:br>
              <a:rPr lang="en-US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возможность размещения оборудования </a:t>
            </a:r>
            <a:r>
              <a:rPr lang="ru-RU" sz="14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по-юнитно</a:t>
            </a: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 </a:t>
            </a:r>
            <a:b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</a:br>
            <a:r>
              <a:rPr lang="ru-RU" sz="14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и </a:t>
            </a:r>
            <a:r>
              <a:rPr lang="ru-RU" sz="1400" err="1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по-стоечно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Text 23">
            <a:extLst>
              <a:ext uri="{FF2B5EF4-FFF2-40B4-BE49-F238E27FC236}">
                <a16:creationId xmlns:a16="http://schemas.microsoft.com/office/drawing/2014/main" id="{E6AECC8F-BE8E-492D-9776-E48684081FC4}"/>
              </a:ext>
            </a:extLst>
          </p:cNvPr>
          <p:cNvSpPr/>
          <p:nvPr/>
        </p:nvSpPr>
        <p:spPr>
          <a:xfrm>
            <a:off x="5724109" y="4906140"/>
            <a:ext cx="2505491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ru-RU" sz="1400">
                <a:solidFill>
                  <a:srgbClr val="002060"/>
                </a:solidFill>
                <a:latin typeface="+mj-lt"/>
                <a:ea typeface="Arial" pitchFamily="34" charset="-122"/>
                <a:cs typeface="Arial" pitchFamily="34" charset="-120"/>
              </a:rPr>
              <a:t>Индивидуальный подход: </a:t>
            </a:r>
            <a:r>
              <a:rPr lang="ru-RU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возможность размещения оборудования в зоне </a:t>
            </a:r>
            <a:b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</a:br>
            <a:r>
              <a:rPr lang="ru-RU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с отдельным ограждением, предоставление выделенных каналов связи, аренда ячеек </a:t>
            </a:r>
            <a:b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</a:br>
            <a:r>
              <a:rPr lang="ru-RU" sz="1300">
                <a:solidFill>
                  <a:schemeClr val="tx1">
                    <a:lumMod val="75000"/>
                    <a:lumOff val="25000"/>
                  </a:schemeClr>
                </a:solidFill>
                <a:ea typeface="Arial" pitchFamily="34" charset="-122"/>
                <a:cs typeface="Arial" pitchFamily="34" charset="-120"/>
              </a:rPr>
              <a:t>под ЗИП и т.д.</a:t>
            </a: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9F6B5361-CEC1-495B-81B1-C45B98E222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0343" y="1698791"/>
            <a:ext cx="499958" cy="499958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AE07012F-38F5-4159-A996-94D5F4A142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24423" y="1740548"/>
            <a:ext cx="482542" cy="482542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966E78AC-F875-4BC4-9470-FCB923836B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3184" y="3198788"/>
            <a:ext cx="515276" cy="515276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22A13A70-267F-4C8B-A072-F4BE23E2086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790135" y="3184692"/>
            <a:ext cx="529372" cy="529372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D8E0CC03-DCC4-4A31-8305-2BF4E935758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819549" y="4855060"/>
            <a:ext cx="499958" cy="499958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CE276327-6165-40A8-ACC4-1186F2CE9A2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28502" y="4817434"/>
            <a:ext cx="499958" cy="49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847731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15"/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3" name="Google Shape;1363;p104"/>
          <p:cNvSpPr txBox="1"/>
          <p:nvPr/>
        </p:nvSpPr>
        <p:spPr>
          <a:xfrm>
            <a:off x="2368140" y="5194802"/>
            <a:ext cx="3092400" cy="5010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075" tIns="124075" rIns="124075" bIns="124075" anchor="t" anchorCtr="0">
            <a:spAutoFit/>
          </a:bodyPr>
          <a:lstStyle/>
          <a:p>
            <a:pPr algn="ctr">
              <a:buSzPts val="1628"/>
            </a:pPr>
            <a:r>
              <a:rPr lang="ru-RU" sz="1628" b="1">
                <a:solidFill>
                  <a:schemeClr val="lt1"/>
                </a:solidFill>
                <a:latin typeface="+mj-lt"/>
                <a:ea typeface="Montserrat"/>
                <a:cs typeface="Montserrat"/>
                <a:sym typeface="Montserrat"/>
              </a:rPr>
              <a:t>CLOUD.SOFTLINE.RU</a:t>
            </a:r>
            <a:endParaRPr sz="271">
              <a:solidFill>
                <a:schemeClr val="lt1"/>
              </a:solidFill>
              <a:latin typeface="+mj-lt"/>
            </a:endParaRPr>
          </a:p>
        </p:txBody>
      </p:sp>
      <p:sp>
        <p:nvSpPr>
          <p:cNvPr id="1365" name="Google Shape;1365;p104"/>
          <p:cNvSpPr txBox="1"/>
          <p:nvPr/>
        </p:nvSpPr>
        <p:spPr>
          <a:xfrm>
            <a:off x="433338" y="273657"/>
            <a:ext cx="5662661" cy="12526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075" tIns="124075" rIns="124075" bIns="124075" anchor="t" anchorCtr="0">
            <a:spAutoFit/>
          </a:bodyPr>
          <a:lstStyle/>
          <a:p>
            <a:pPr>
              <a:buSzPts val="1628"/>
            </a:pPr>
            <a:endParaRPr lang="en-US" sz="1628" b="1" dirty="0">
              <a:solidFill>
                <a:schemeClr val="lt1"/>
              </a:solidFill>
              <a:latin typeface="+mj-lt"/>
              <a:ea typeface="Montserrat"/>
              <a:cs typeface="Montserrat"/>
              <a:sym typeface="Montserrat"/>
            </a:endParaRPr>
          </a:p>
          <a:p>
            <a:pPr>
              <a:buSzPts val="1628"/>
            </a:pPr>
            <a:r>
              <a:rPr lang="ru-RU" sz="1628" b="1" dirty="0">
                <a:solidFill>
                  <a:schemeClr val="lt1"/>
                </a:solidFill>
                <a:latin typeface="+mj-lt"/>
                <a:ea typeface="Montserrat"/>
                <a:cs typeface="Montserrat"/>
                <a:sym typeface="Montserrat"/>
              </a:rPr>
              <a:t>Владимир Егорычев</a:t>
            </a:r>
            <a:endParaRPr lang="en-US" sz="1628" b="1" dirty="0">
              <a:solidFill>
                <a:schemeClr val="lt1"/>
              </a:solidFill>
              <a:latin typeface="+mj-lt"/>
              <a:ea typeface="Montserrat"/>
              <a:cs typeface="Montserrat"/>
              <a:sym typeface="Montserrat"/>
            </a:endParaRPr>
          </a:p>
          <a:p>
            <a:pPr>
              <a:buSzPts val="1628"/>
            </a:pPr>
            <a:r>
              <a:rPr lang="ru-RU" sz="1628" b="1" dirty="0">
                <a:solidFill>
                  <a:schemeClr val="lt1"/>
                </a:solidFill>
                <a:latin typeface="+mj-lt"/>
                <a:ea typeface="Montserrat"/>
                <a:cs typeface="Montserrat"/>
                <a:sym typeface="Montserrat"/>
              </a:rPr>
              <a:t>8</a:t>
            </a:r>
            <a:r>
              <a:rPr lang="en-US" sz="1628" b="1" dirty="0">
                <a:solidFill>
                  <a:schemeClr val="lt1"/>
                </a:solidFill>
                <a:latin typeface="+mj-lt"/>
                <a:ea typeface="Montserrat"/>
                <a:cs typeface="Montserrat"/>
                <a:sym typeface="Montserrat"/>
              </a:rPr>
              <a:t> 913 747 75 75      </a:t>
            </a:r>
          </a:p>
          <a:p>
            <a:pPr>
              <a:buSzPts val="1628"/>
            </a:pPr>
            <a:r>
              <a:rPr lang="en-US" sz="1628" b="1" dirty="0">
                <a:solidFill>
                  <a:schemeClr val="lt1"/>
                </a:solidFill>
                <a:latin typeface="+mj-lt"/>
                <a:ea typeface="Montserrat"/>
                <a:cs typeface="Montserrat"/>
                <a:sym typeface="Montserrat"/>
              </a:rPr>
              <a:t>v.egorychev@softline.com</a:t>
            </a:r>
            <a:endParaRPr sz="1628" dirty="0">
              <a:solidFill>
                <a:schemeClr val="lt1"/>
              </a:solidFill>
              <a:latin typeface="+mj-lt"/>
            </a:endParaRPr>
          </a:p>
        </p:txBody>
      </p:sp>
      <p:pic>
        <p:nvPicPr>
          <p:cNvPr id="1368" name="Google Shape;1368;p104" title="2025061013047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501891" y="3342724"/>
            <a:ext cx="1714348" cy="1714348"/>
          </a:xfrm>
          <a:prstGeom prst="rect">
            <a:avLst/>
          </a:prstGeom>
          <a:noFill/>
          <a:ln>
            <a:noFill/>
          </a:ln>
        </p:spPr>
      </p:pic>
      <p:sp>
        <p:nvSpPr>
          <p:cNvPr id="1369" name="Google Shape;1369;p104"/>
          <p:cNvSpPr txBox="1"/>
          <p:nvPr/>
        </p:nvSpPr>
        <p:spPr>
          <a:xfrm>
            <a:off x="7323525" y="5194801"/>
            <a:ext cx="4071000" cy="5010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075" tIns="124075" rIns="124075" bIns="124075" anchor="t" anchorCtr="0">
            <a:spAutoFit/>
          </a:bodyPr>
          <a:lstStyle/>
          <a:p>
            <a:pPr algn="ctr">
              <a:buSzPts val="1628"/>
            </a:pPr>
            <a:r>
              <a:rPr lang="ru-RU" sz="1628" b="1" dirty="0">
                <a:solidFill>
                  <a:schemeClr val="lt1"/>
                </a:solidFill>
                <a:latin typeface="+mj-lt"/>
                <a:ea typeface="Montserrat"/>
                <a:cs typeface="Montserrat"/>
                <a:sym typeface="Montserrat"/>
              </a:rPr>
              <a:t>@SOFTLINE.COM</a:t>
            </a:r>
            <a:endParaRPr sz="271" dirty="0">
              <a:solidFill>
                <a:schemeClr val="lt1"/>
              </a:solidFill>
              <a:latin typeface="+mj-lt"/>
            </a:endParaRPr>
          </a:p>
        </p:txBody>
      </p:sp>
      <p:grpSp>
        <p:nvGrpSpPr>
          <p:cNvPr id="1373" name="Google Shape;1373;p104"/>
          <p:cNvGrpSpPr/>
          <p:nvPr/>
        </p:nvGrpSpPr>
        <p:grpSpPr>
          <a:xfrm>
            <a:off x="8985697" y="2330890"/>
            <a:ext cx="746735" cy="489680"/>
            <a:chOff x="1492675" y="1520750"/>
            <a:chExt cx="481825" cy="310575"/>
          </a:xfrm>
        </p:grpSpPr>
        <p:sp>
          <p:nvSpPr>
            <p:cNvPr id="1374" name="Google Shape;1374;p104"/>
            <p:cNvSpPr/>
            <p:nvPr/>
          </p:nvSpPr>
          <p:spPr>
            <a:xfrm>
              <a:off x="1492675" y="1540400"/>
              <a:ext cx="481825" cy="290925"/>
            </a:xfrm>
            <a:custGeom>
              <a:avLst/>
              <a:gdLst/>
              <a:ahLst/>
              <a:cxnLst/>
              <a:rect l="l" t="t" r="r" b="b"/>
              <a:pathLst>
                <a:path w="19273" h="11637" extrusionOk="0">
                  <a:moveTo>
                    <a:pt x="266" y="1"/>
                  </a:moveTo>
                  <a:cubicBezTo>
                    <a:pt x="91" y="272"/>
                    <a:pt x="1" y="585"/>
                    <a:pt x="1" y="907"/>
                  </a:cubicBezTo>
                  <a:lnTo>
                    <a:pt x="1" y="9941"/>
                  </a:lnTo>
                  <a:cubicBezTo>
                    <a:pt x="1" y="10877"/>
                    <a:pt x="757" y="11633"/>
                    <a:pt x="1693" y="11636"/>
                  </a:cubicBezTo>
                  <a:lnTo>
                    <a:pt x="17577" y="11636"/>
                  </a:lnTo>
                  <a:cubicBezTo>
                    <a:pt x="18514" y="11633"/>
                    <a:pt x="19270" y="10877"/>
                    <a:pt x="19273" y="9941"/>
                  </a:cubicBezTo>
                  <a:lnTo>
                    <a:pt x="19273" y="907"/>
                  </a:lnTo>
                  <a:cubicBezTo>
                    <a:pt x="19270" y="585"/>
                    <a:pt x="19176" y="272"/>
                    <a:pt x="19005" y="1"/>
                  </a:cubicBezTo>
                  <a:lnTo>
                    <a:pt x="9974" y="7005"/>
                  </a:lnTo>
                  <a:cubicBezTo>
                    <a:pt x="9873" y="7080"/>
                    <a:pt x="9754" y="7118"/>
                    <a:pt x="9635" y="7118"/>
                  </a:cubicBezTo>
                  <a:cubicBezTo>
                    <a:pt x="9516" y="7118"/>
                    <a:pt x="9397" y="7080"/>
                    <a:pt x="9296" y="7005"/>
                  </a:cubicBezTo>
                  <a:lnTo>
                    <a:pt x="266" y="1"/>
                  </a:ln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75" name="Google Shape;1375;p104"/>
            <p:cNvSpPr/>
            <p:nvPr/>
          </p:nvSpPr>
          <p:spPr>
            <a:xfrm>
              <a:off x="1522575" y="1520750"/>
              <a:ext cx="421975" cy="165800"/>
            </a:xfrm>
            <a:custGeom>
              <a:avLst/>
              <a:gdLst/>
              <a:ahLst/>
              <a:cxnLst/>
              <a:rect l="l" t="t" r="r" b="b"/>
              <a:pathLst>
                <a:path w="16879" h="6632" extrusionOk="0">
                  <a:moveTo>
                    <a:pt x="497" y="1"/>
                  </a:moveTo>
                  <a:cubicBezTo>
                    <a:pt x="328" y="1"/>
                    <a:pt x="160" y="31"/>
                    <a:pt x="0" y="82"/>
                  </a:cubicBezTo>
                  <a:lnTo>
                    <a:pt x="8441" y="6631"/>
                  </a:lnTo>
                  <a:lnTo>
                    <a:pt x="16878" y="82"/>
                  </a:lnTo>
                  <a:cubicBezTo>
                    <a:pt x="16719" y="31"/>
                    <a:pt x="16550" y="1"/>
                    <a:pt x="16381" y="1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</p:grpSp>
      <p:grpSp>
        <p:nvGrpSpPr>
          <p:cNvPr id="1380" name="Google Shape;1380;p104"/>
          <p:cNvGrpSpPr/>
          <p:nvPr/>
        </p:nvGrpSpPr>
        <p:grpSpPr>
          <a:xfrm>
            <a:off x="3511123" y="2403714"/>
            <a:ext cx="673795" cy="619859"/>
            <a:chOff x="4456875" y="1435075"/>
            <a:chExt cx="481825" cy="481825"/>
          </a:xfrm>
        </p:grpSpPr>
        <p:sp>
          <p:nvSpPr>
            <p:cNvPr id="1381" name="Google Shape;1381;p104"/>
            <p:cNvSpPr/>
            <p:nvPr/>
          </p:nvSpPr>
          <p:spPr>
            <a:xfrm>
              <a:off x="4624975" y="1465275"/>
              <a:ext cx="56650" cy="86000"/>
            </a:xfrm>
            <a:custGeom>
              <a:avLst/>
              <a:gdLst/>
              <a:ahLst/>
              <a:cxnLst/>
              <a:rect l="l" t="t" r="r" b="b"/>
              <a:pathLst>
                <a:path w="2266" h="3440" extrusionOk="0">
                  <a:moveTo>
                    <a:pt x="2265" y="0"/>
                  </a:moveTo>
                  <a:cubicBezTo>
                    <a:pt x="1413" y="283"/>
                    <a:pt x="618" y="1196"/>
                    <a:pt x="1" y="2575"/>
                  </a:cubicBezTo>
                  <a:cubicBezTo>
                    <a:pt x="263" y="2801"/>
                    <a:pt x="449" y="3105"/>
                    <a:pt x="534" y="3439"/>
                  </a:cubicBezTo>
                  <a:cubicBezTo>
                    <a:pt x="1106" y="3364"/>
                    <a:pt x="1672" y="3322"/>
                    <a:pt x="2265" y="3304"/>
                  </a:cubicBezTo>
                  <a:lnTo>
                    <a:pt x="2265" y="0"/>
                  </a:ln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2" name="Google Shape;1382;p104"/>
            <p:cNvSpPr/>
            <p:nvPr/>
          </p:nvSpPr>
          <p:spPr>
            <a:xfrm>
              <a:off x="4615275" y="1797425"/>
              <a:ext cx="66350" cy="89375"/>
            </a:xfrm>
            <a:custGeom>
              <a:avLst/>
              <a:gdLst/>
              <a:ahLst/>
              <a:cxnLst/>
              <a:rect l="l" t="t" r="r" b="b"/>
              <a:pathLst>
                <a:path w="2654" h="3575" extrusionOk="0">
                  <a:moveTo>
                    <a:pt x="0" y="0"/>
                  </a:moveTo>
                  <a:lnTo>
                    <a:pt x="0" y="0"/>
                  </a:lnTo>
                  <a:cubicBezTo>
                    <a:pt x="618" y="1882"/>
                    <a:pt x="1563" y="3225"/>
                    <a:pt x="2653" y="3574"/>
                  </a:cubicBezTo>
                  <a:lnTo>
                    <a:pt x="2653" y="1316"/>
                  </a:lnTo>
                  <a:cubicBezTo>
                    <a:pt x="2153" y="1135"/>
                    <a:pt x="1768" y="726"/>
                    <a:pt x="1620" y="217"/>
                  </a:cubicBezTo>
                  <a:cubicBezTo>
                    <a:pt x="1057" y="169"/>
                    <a:pt x="518" y="96"/>
                    <a:pt x="0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3" name="Google Shape;1383;p104"/>
            <p:cNvSpPr/>
            <p:nvPr/>
          </p:nvSpPr>
          <p:spPr>
            <a:xfrm>
              <a:off x="4583125" y="1547250"/>
              <a:ext cx="28250" cy="28250"/>
            </a:xfrm>
            <a:custGeom>
              <a:avLst/>
              <a:gdLst/>
              <a:ahLst/>
              <a:cxnLst/>
              <a:rect l="l" t="t" r="r" b="b"/>
              <a:pathLst>
                <a:path w="1130" h="1130" extrusionOk="0">
                  <a:moveTo>
                    <a:pt x="567" y="1"/>
                  </a:moveTo>
                  <a:cubicBezTo>
                    <a:pt x="253" y="1"/>
                    <a:pt x="1" y="254"/>
                    <a:pt x="1" y="567"/>
                  </a:cubicBezTo>
                  <a:cubicBezTo>
                    <a:pt x="1" y="880"/>
                    <a:pt x="253" y="1130"/>
                    <a:pt x="567" y="1130"/>
                  </a:cubicBezTo>
                  <a:cubicBezTo>
                    <a:pt x="880" y="1130"/>
                    <a:pt x="1130" y="880"/>
                    <a:pt x="1130" y="567"/>
                  </a:cubicBezTo>
                  <a:cubicBezTo>
                    <a:pt x="1130" y="254"/>
                    <a:pt x="880" y="1"/>
                    <a:pt x="567" y="1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4" name="Google Shape;1384;p104"/>
            <p:cNvSpPr/>
            <p:nvPr/>
          </p:nvSpPr>
          <p:spPr>
            <a:xfrm>
              <a:off x="4597950" y="1576075"/>
              <a:ext cx="83675" cy="87525"/>
            </a:xfrm>
            <a:custGeom>
              <a:avLst/>
              <a:gdLst/>
              <a:ahLst/>
              <a:cxnLst/>
              <a:rect l="l" t="t" r="r" b="b"/>
              <a:pathLst>
                <a:path w="3347" h="3501" extrusionOk="0">
                  <a:moveTo>
                    <a:pt x="3346" y="1"/>
                  </a:moveTo>
                  <a:cubicBezTo>
                    <a:pt x="2723" y="19"/>
                    <a:pt x="2103" y="73"/>
                    <a:pt x="1485" y="161"/>
                  </a:cubicBezTo>
                  <a:cubicBezTo>
                    <a:pt x="1241" y="654"/>
                    <a:pt x="772" y="998"/>
                    <a:pt x="230" y="1082"/>
                  </a:cubicBezTo>
                  <a:cubicBezTo>
                    <a:pt x="100" y="1817"/>
                    <a:pt x="25" y="2714"/>
                    <a:pt x="1" y="3500"/>
                  </a:cubicBezTo>
                  <a:lnTo>
                    <a:pt x="3346" y="3500"/>
                  </a:lnTo>
                  <a:lnTo>
                    <a:pt x="3346" y="1"/>
                  </a:ln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5" name="Google Shape;1385;p104"/>
            <p:cNvSpPr/>
            <p:nvPr/>
          </p:nvSpPr>
          <p:spPr>
            <a:xfrm>
              <a:off x="4597650" y="1692175"/>
              <a:ext cx="83975" cy="82450"/>
            </a:xfrm>
            <a:custGeom>
              <a:avLst/>
              <a:gdLst/>
              <a:ahLst/>
              <a:cxnLst/>
              <a:rect l="l" t="t" r="r" b="b"/>
              <a:pathLst>
                <a:path w="3359" h="3298" extrusionOk="0">
                  <a:moveTo>
                    <a:pt x="1" y="0"/>
                  </a:moveTo>
                  <a:cubicBezTo>
                    <a:pt x="31" y="1003"/>
                    <a:pt x="154" y="2006"/>
                    <a:pt x="371" y="2987"/>
                  </a:cubicBezTo>
                  <a:cubicBezTo>
                    <a:pt x="1031" y="3135"/>
                    <a:pt x="1699" y="3237"/>
                    <a:pt x="2371" y="3298"/>
                  </a:cubicBezTo>
                  <a:cubicBezTo>
                    <a:pt x="2548" y="2855"/>
                    <a:pt x="2910" y="2509"/>
                    <a:pt x="3358" y="2346"/>
                  </a:cubicBezTo>
                  <a:lnTo>
                    <a:pt x="3358" y="0"/>
                  </a:ln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6" name="Google Shape;1386;p104"/>
            <p:cNvSpPr/>
            <p:nvPr/>
          </p:nvSpPr>
          <p:spPr>
            <a:xfrm>
              <a:off x="4798050" y="1663575"/>
              <a:ext cx="28475" cy="28250"/>
            </a:xfrm>
            <a:custGeom>
              <a:avLst/>
              <a:gdLst/>
              <a:ahLst/>
              <a:cxnLst/>
              <a:rect l="l" t="t" r="r" b="b"/>
              <a:pathLst>
                <a:path w="1139" h="1130" extrusionOk="0">
                  <a:moveTo>
                    <a:pt x="564" y="0"/>
                  </a:moveTo>
                  <a:cubicBezTo>
                    <a:pt x="254" y="0"/>
                    <a:pt x="1" y="253"/>
                    <a:pt x="1" y="566"/>
                  </a:cubicBezTo>
                  <a:cubicBezTo>
                    <a:pt x="4" y="876"/>
                    <a:pt x="257" y="1129"/>
                    <a:pt x="567" y="1129"/>
                  </a:cubicBezTo>
                  <a:lnTo>
                    <a:pt x="573" y="1129"/>
                  </a:lnTo>
                  <a:cubicBezTo>
                    <a:pt x="886" y="1129"/>
                    <a:pt x="1139" y="876"/>
                    <a:pt x="1139" y="563"/>
                  </a:cubicBezTo>
                  <a:cubicBezTo>
                    <a:pt x="1139" y="253"/>
                    <a:pt x="886" y="0"/>
                    <a:pt x="573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7" name="Google Shape;1387;p104"/>
            <p:cNvSpPr/>
            <p:nvPr/>
          </p:nvSpPr>
          <p:spPr>
            <a:xfrm>
              <a:off x="4710200" y="1435075"/>
              <a:ext cx="228500" cy="228525"/>
            </a:xfrm>
            <a:custGeom>
              <a:avLst/>
              <a:gdLst/>
              <a:ahLst/>
              <a:cxnLst/>
              <a:rect l="l" t="t" r="r" b="b"/>
              <a:pathLst>
                <a:path w="9140" h="9141" extrusionOk="0">
                  <a:moveTo>
                    <a:pt x="1" y="1"/>
                  </a:moveTo>
                  <a:lnTo>
                    <a:pt x="1" y="34"/>
                  </a:lnTo>
                  <a:cubicBezTo>
                    <a:pt x="1729" y="377"/>
                    <a:pt x="3313" y="2283"/>
                    <a:pt x="4075" y="5069"/>
                  </a:cubicBezTo>
                  <a:cubicBezTo>
                    <a:pt x="6833" y="5828"/>
                    <a:pt x="8763" y="7406"/>
                    <a:pt x="9107" y="9140"/>
                  </a:cubicBezTo>
                  <a:lnTo>
                    <a:pt x="9140" y="9140"/>
                  </a:lnTo>
                  <a:cubicBezTo>
                    <a:pt x="8854" y="4298"/>
                    <a:pt x="4843" y="284"/>
                    <a:pt x="1" y="1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8" name="Google Shape;1388;p104"/>
            <p:cNvSpPr/>
            <p:nvPr/>
          </p:nvSpPr>
          <p:spPr>
            <a:xfrm>
              <a:off x="4819200" y="1593475"/>
              <a:ext cx="89400" cy="70125"/>
            </a:xfrm>
            <a:custGeom>
              <a:avLst/>
              <a:gdLst/>
              <a:ahLst/>
              <a:cxnLst/>
              <a:rect l="l" t="t" r="r" b="b"/>
              <a:pathLst>
                <a:path w="3576" h="2805" extrusionOk="0">
                  <a:moveTo>
                    <a:pt x="1" y="1"/>
                  </a:moveTo>
                  <a:cubicBezTo>
                    <a:pt x="94" y="519"/>
                    <a:pt x="166" y="1061"/>
                    <a:pt x="215" y="1621"/>
                  </a:cubicBezTo>
                  <a:cubicBezTo>
                    <a:pt x="727" y="1777"/>
                    <a:pt x="1136" y="2301"/>
                    <a:pt x="1317" y="2804"/>
                  </a:cubicBezTo>
                  <a:lnTo>
                    <a:pt x="3575" y="2804"/>
                  </a:lnTo>
                  <a:cubicBezTo>
                    <a:pt x="3223" y="1711"/>
                    <a:pt x="1883" y="621"/>
                    <a:pt x="1" y="1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89" name="Google Shape;1389;p104"/>
            <p:cNvSpPr/>
            <p:nvPr/>
          </p:nvSpPr>
          <p:spPr>
            <a:xfrm>
              <a:off x="4819200" y="1692175"/>
              <a:ext cx="89475" cy="66275"/>
            </a:xfrm>
            <a:custGeom>
              <a:avLst/>
              <a:gdLst/>
              <a:ahLst/>
              <a:cxnLst/>
              <a:rect l="l" t="t" r="r" b="b"/>
              <a:pathLst>
                <a:path w="3579" h="2651" extrusionOk="0">
                  <a:moveTo>
                    <a:pt x="1317" y="0"/>
                  </a:moveTo>
                  <a:cubicBezTo>
                    <a:pt x="1133" y="500"/>
                    <a:pt x="727" y="883"/>
                    <a:pt x="215" y="1033"/>
                  </a:cubicBezTo>
                  <a:cubicBezTo>
                    <a:pt x="166" y="1593"/>
                    <a:pt x="94" y="2132"/>
                    <a:pt x="1" y="2650"/>
                  </a:cubicBezTo>
                  <a:cubicBezTo>
                    <a:pt x="1889" y="2030"/>
                    <a:pt x="3223" y="1078"/>
                    <a:pt x="3578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0" name="Google Shape;1390;p104"/>
            <p:cNvSpPr/>
            <p:nvPr/>
          </p:nvSpPr>
          <p:spPr>
            <a:xfrm>
              <a:off x="4456875" y="1691800"/>
              <a:ext cx="225125" cy="225100"/>
            </a:xfrm>
            <a:custGeom>
              <a:avLst/>
              <a:gdLst/>
              <a:ahLst/>
              <a:cxnLst/>
              <a:rect l="l" t="t" r="r" b="b"/>
              <a:pathLst>
                <a:path w="9005" h="9004" extrusionOk="0">
                  <a:moveTo>
                    <a:pt x="1" y="0"/>
                  </a:moveTo>
                  <a:cubicBezTo>
                    <a:pt x="284" y="4839"/>
                    <a:pt x="4162" y="8721"/>
                    <a:pt x="9004" y="9004"/>
                  </a:cubicBezTo>
                  <a:lnTo>
                    <a:pt x="9004" y="8974"/>
                  </a:lnTo>
                  <a:cubicBezTo>
                    <a:pt x="7273" y="8628"/>
                    <a:pt x="5827" y="6697"/>
                    <a:pt x="5066" y="3942"/>
                  </a:cubicBezTo>
                  <a:cubicBezTo>
                    <a:pt x="2283" y="3180"/>
                    <a:pt x="377" y="1726"/>
                    <a:pt x="31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1" name="Google Shape;1391;p104"/>
            <p:cNvSpPr/>
            <p:nvPr/>
          </p:nvSpPr>
          <p:spPr>
            <a:xfrm>
              <a:off x="4487000" y="1595125"/>
              <a:ext cx="88925" cy="68475"/>
            </a:xfrm>
            <a:custGeom>
              <a:avLst/>
              <a:gdLst/>
              <a:ahLst/>
              <a:cxnLst/>
              <a:rect l="l" t="t" r="r" b="b"/>
              <a:pathLst>
                <a:path w="3557" h="2739" extrusionOk="0">
                  <a:moveTo>
                    <a:pt x="3397" y="1"/>
                  </a:moveTo>
                  <a:cubicBezTo>
                    <a:pt x="1569" y="636"/>
                    <a:pt x="337" y="1720"/>
                    <a:pt x="0" y="2738"/>
                  </a:cubicBezTo>
                  <a:lnTo>
                    <a:pt x="3313" y="2738"/>
                  </a:lnTo>
                  <a:cubicBezTo>
                    <a:pt x="3337" y="1880"/>
                    <a:pt x="3418" y="913"/>
                    <a:pt x="3556" y="106"/>
                  </a:cubicBezTo>
                  <a:cubicBezTo>
                    <a:pt x="3502" y="73"/>
                    <a:pt x="3448" y="37"/>
                    <a:pt x="3397" y="1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2" name="Google Shape;1392;p104"/>
            <p:cNvSpPr/>
            <p:nvPr/>
          </p:nvSpPr>
          <p:spPr>
            <a:xfrm>
              <a:off x="4486925" y="1692175"/>
              <a:ext cx="89450" cy="66350"/>
            </a:xfrm>
            <a:custGeom>
              <a:avLst/>
              <a:gdLst/>
              <a:ahLst/>
              <a:cxnLst/>
              <a:rect l="l" t="t" r="r" b="b"/>
              <a:pathLst>
                <a:path w="3578" h="2654" extrusionOk="0">
                  <a:moveTo>
                    <a:pt x="0" y="0"/>
                  </a:moveTo>
                  <a:cubicBezTo>
                    <a:pt x="352" y="1078"/>
                    <a:pt x="1689" y="2030"/>
                    <a:pt x="3578" y="2653"/>
                  </a:cubicBezTo>
                  <a:cubicBezTo>
                    <a:pt x="3418" y="1777"/>
                    <a:pt x="3325" y="889"/>
                    <a:pt x="3300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3" name="Google Shape;1393;p104"/>
            <p:cNvSpPr/>
            <p:nvPr/>
          </p:nvSpPr>
          <p:spPr>
            <a:xfrm>
              <a:off x="4456875" y="1435075"/>
              <a:ext cx="225125" cy="228525"/>
            </a:xfrm>
            <a:custGeom>
              <a:avLst/>
              <a:gdLst/>
              <a:ahLst/>
              <a:cxnLst/>
              <a:rect l="l" t="t" r="r" b="b"/>
              <a:pathLst>
                <a:path w="9005" h="9141" extrusionOk="0">
                  <a:moveTo>
                    <a:pt x="9004" y="1"/>
                  </a:moveTo>
                  <a:cubicBezTo>
                    <a:pt x="4162" y="284"/>
                    <a:pt x="284" y="4298"/>
                    <a:pt x="1" y="9140"/>
                  </a:cubicBezTo>
                  <a:lnTo>
                    <a:pt x="37" y="9140"/>
                  </a:lnTo>
                  <a:cubicBezTo>
                    <a:pt x="329" y="7686"/>
                    <a:pt x="1747" y="6267"/>
                    <a:pt x="3969" y="5433"/>
                  </a:cubicBezTo>
                  <a:cubicBezTo>
                    <a:pt x="3715" y="4375"/>
                    <a:pt x="4516" y="3361"/>
                    <a:pt x="5602" y="3361"/>
                  </a:cubicBezTo>
                  <a:cubicBezTo>
                    <a:pt x="5607" y="3361"/>
                    <a:pt x="5612" y="3361"/>
                    <a:pt x="5617" y="3361"/>
                  </a:cubicBezTo>
                  <a:cubicBezTo>
                    <a:pt x="5638" y="3361"/>
                    <a:pt x="5656" y="3364"/>
                    <a:pt x="5677" y="3367"/>
                  </a:cubicBezTo>
                  <a:cubicBezTo>
                    <a:pt x="6511" y="1476"/>
                    <a:pt x="7688" y="293"/>
                    <a:pt x="9004" y="31"/>
                  </a:cubicBezTo>
                  <a:lnTo>
                    <a:pt x="9004" y="1"/>
                  </a:ln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4" name="Google Shape;1394;p104"/>
            <p:cNvSpPr/>
            <p:nvPr/>
          </p:nvSpPr>
          <p:spPr>
            <a:xfrm>
              <a:off x="4710200" y="1691800"/>
              <a:ext cx="228500" cy="225100"/>
            </a:xfrm>
            <a:custGeom>
              <a:avLst/>
              <a:gdLst/>
              <a:ahLst/>
              <a:cxnLst/>
              <a:rect l="l" t="t" r="r" b="b"/>
              <a:pathLst>
                <a:path w="9140" h="9004" extrusionOk="0">
                  <a:moveTo>
                    <a:pt x="9107" y="0"/>
                  </a:moveTo>
                  <a:cubicBezTo>
                    <a:pt x="8760" y="1726"/>
                    <a:pt x="6857" y="3177"/>
                    <a:pt x="4075" y="3942"/>
                  </a:cubicBezTo>
                  <a:cubicBezTo>
                    <a:pt x="3313" y="6721"/>
                    <a:pt x="1729" y="8628"/>
                    <a:pt x="1" y="8971"/>
                  </a:cubicBezTo>
                  <a:lnTo>
                    <a:pt x="1" y="9004"/>
                  </a:lnTo>
                  <a:cubicBezTo>
                    <a:pt x="4843" y="8721"/>
                    <a:pt x="8854" y="4839"/>
                    <a:pt x="9140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5" name="Google Shape;1395;p104"/>
            <p:cNvSpPr/>
            <p:nvPr/>
          </p:nvSpPr>
          <p:spPr>
            <a:xfrm>
              <a:off x="4710200" y="1465200"/>
              <a:ext cx="70025" cy="89375"/>
            </a:xfrm>
            <a:custGeom>
              <a:avLst/>
              <a:gdLst/>
              <a:ahLst/>
              <a:cxnLst/>
              <a:rect l="l" t="t" r="r" b="b"/>
              <a:pathLst>
                <a:path w="2801" h="3575" extrusionOk="0">
                  <a:moveTo>
                    <a:pt x="1" y="0"/>
                  </a:moveTo>
                  <a:lnTo>
                    <a:pt x="1" y="3298"/>
                  </a:lnTo>
                  <a:cubicBezTo>
                    <a:pt x="937" y="3328"/>
                    <a:pt x="1961" y="3421"/>
                    <a:pt x="2801" y="3575"/>
                  </a:cubicBezTo>
                  <a:cubicBezTo>
                    <a:pt x="2181" y="1687"/>
                    <a:pt x="1082" y="350"/>
                    <a:pt x="1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6" name="Google Shape;1396;p104"/>
            <p:cNvSpPr/>
            <p:nvPr/>
          </p:nvSpPr>
          <p:spPr>
            <a:xfrm>
              <a:off x="4710200" y="1575850"/>
              <a:ext cx="86150" cy="87750"/>
            </a:xfrm>
            <a:custGeom>
              <a:avLst/>
              <a:gdLst/>
              <a:ahLst/>
              <a:cxnLst/>
              <a:rect l="l" t="t" r="r" b="b"/>
              <a:pathLst>
                <a:path w="3446" h="3510" extrusionOk="0">
                  <a:moveTo>
                    <a:pt x="1" y="1"/>
                  </a:moveTo>
                  <a:lnTo>
                    <a:pt x="1" y="3509"/>
                  </a:lnTo>
                  <a:lnTo>
                    <a:pt x="2494" y="3509"/>
                  </a:lnTo>
                  <a:cubicBezTo>
                    <a:pt x="2656" y="3054"/>
                    <a:pt x="3003" y="2554"/>
                    <a:pt x="3445" y="2374"/>
                  </a:cubicBezTo>
                  <a:cubicBezTo>
                    <a:pt x="3385" y="1702"/>
                    <a:pt x="3283" y="1034"/>
                    <a:pt x="3135" y="374"/>
                  </a:cubicBezTo>
                  <a:cubicBezTo>
                    <a:pt x="2208" y="167"/>
                    <a:pt x="1063" y="37"/>
                    <a:pt x="1" y="1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7" name="Google Shape;1397;p104"/>
            <p:cNvSpPr/>
            <p:nvPr/>
          </p:nvSpPr>
          <p:spPr>
            <a:xfrm>
              <a:off x="4710200" y="1797500"/>
              <a:ext cx="70025" cy="89375"/>
            </a:xfrm>
            <a:custGeom>
              <a:avLst/>
              <a:gdLst/>
              <a:ahLst/>
              <a:cxnLst/>
              <a:rect l="l" t="t" r="r" b="b"/>
              <a:pathLst>
                <a:path w="2801" h="3575" extrusionOk="0">
                  <a:moveTo>
                    <a:pt x="2801" y="0"/>
                  </a:moveTo>
                  <a:lnTo>
                    <a:pt x="2801" y="0"/>
                  </a:lnTo>
                  <a:cubicBezTo>
                    <a:pt x="2283" y="93"/>
                    <a:pt x="1609" y="166"/>
                    <a:pt x="1048" y="214"/>
                  </a:cubicBezTo>
                  <a:cubicBezTo>
                    <a:pt x="892" y="726"/>
                    <a:pt x="503" y="1135"/>
                    <a:pt x="1" y="1316"/>
                  </a:cubicBezTo>
                  <a:lnTo>
                    <a:pt x="1" y="3574"/>
                  </a:lnTo>
                  <a:cubicBezTo>
                    <a:pt x="1082" y="3222"/>
                    <a:pt x="2181" y="1885"/>
                    <a:pt x="2801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8" name="Google Shape;1398;p104"/>
            <p:cNvSpPr/>
            <p:nvPr/>
          </p:nvSpPr>
          <p:spPr>
            <a:xfrm>
              <a:off x="4681975" y="1776400"/>
              <a:ext cx="28250" cy="28350"/>
            </a:xfrm>
            <a:custGeom>
              <a:avLst/>
              <a:gdLst/>
              <a:ahLst/>
              <a:cxnLst/>
              <a:rect l="l" t="t" r="r" b="b"/>
              <a:pathLst>
                <a:path w="1130" h="1134" extrusionOk="0">
                  <a:moveTo>
                    <a:pt x="566" y="1"/>
                  </a:moveTo>
                  <a:cubicBezTo>
                    <a:pt x="253" y="1"/>
                    <a:pt x="0" y="251"/>
                    <a:pt x="0" y="564"/>
                  </a:cubicBezTo>
                  <a:lnTo>
                    <a:pt x="0" y="567"/>
                  </a:lnTo>
                  <a:cubicBezTo>
                    <a:pt x="0" y="567"/>
                    <a:pt x="0" y="570"/>
                    <a:pt x="0" y="570"/>
                  </a:cubicBezTo>
                  <a:cubicBezTo>
                    <a:pt x="0" y="880"/>
                    <a:pt x="253" y="1133"/>
                    <a:pt x="566" y="1133"/>
                  </a:cubicBezTo>
                  <a:cubicBezTo>
                    <a:pt x="877" y="1133"/>
                    <a:pt x="1130" y="880"/>
                    <a:pt x="1130" y="570"/>
                  </a:cubicBezTo>
                  <a:cubicBezTo>
                    <a:pt x="1130" y="570"/>
                    <a:pt x="1130" y="567"/>
                    <a:pt x="1130" y="567"/>
                  </a:cubicBezTo>
                  <a:lnTo>
                    <a:pt x="1130" y="564"/>
                  </a:lnTo>
                  <a:cubicBezTo>
                    <a:pt x="1130" y="251"/>
                    <a:pt x="877" y="1"/>
                    <a:pt x="566" y="1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  <p:sp>
          <p:nvSpPr>
            <p:cNvPr id="1399" name="Google Shape;1399;p104"/>
            <p:cNvSpPr/>
            <p:nvPr/>
          </p:nvSpPr>
          <p:spPr>
            <a:xfrm>
              <a:off x="4710200" y="1692175"/>
              <a:ext cx="86150" cy="82450"/>
            </a:xfrm>
            <a:custGeom>
              <a:avLst/>
              <a:gdLst/>
              <a:ahLst/>
              <a:cxnLst/>
              <a:rect l="l" t="t" r="r" b="b"/>
              <a:pathLst>
                <a:path w="3446" h="3298" extrusionOk="0">
                  <a:moveTo>
                    <a:pt x="1" y="0"/>
                  </a:moveTo>
                  <a:lnTo>
                    <a:pt x="1" y="2346"/>
                  </a:lnTo>
                  <a:cubicBezTo>
                    <a:pt x="455" y="2506"/>
                    <a:pt x="820" y="2852"/>
                    <a:pt x="1003" y="3298"/>
                  </a:cubicBezTo>
                  <a:cubicBezTo>
                    <a:pt x="1702" y="3234"/>
                    <a:pt x="2506" y="3129"/>
                    <a:pt x="3135" y="2987"/>
                  </a:cubicBezTo>
                  <a:cubicBezTo>
                    <a:pt x="3283" y="2328"/>
                    <a:pt x="3385" y="1660"/>
                    <a:pt x="3445" y="985"/>
                  </a:cubicBezTo>
                  <a:cubicBezTo>
                    <a:pt x="3003" y="807"/>
                    <a:pt x="2656" y="449"/>
                    <a:pt x="2494" y="0"/>
                  </a:cubicBezTo>
                  <a:close/>
                </a:path>
              </a:pathLst>
            </a:custGeom>
            <a:solidFill>
              <a:srgbClr val="F0F2F6"/>
            </a:solidFill>
            <a:ln>
              <a:noFill/>
            </a:ln>
          </p:spPr>
          <p:txBody>
            <a:bodyPr spcFirstLastPara="1" wrap="square" lIns="124075" tIns="124075" rIns="124075" bIns="124075" anchor="ctr" anchorCtr="0">
              <a:noAutofit/>
            </a:bodyPr>
            <a:lstStyle/>
            <a:p>
              <a:pPr>
                <a:buSzPts val="1900"/>
              </a:pPr>
              <a:endParaRPr sz="1899">
                <a:solidFill>
                  <a:schemeClr val="lt1"/>
                </a:solidFill>
              </a:endParaRPr>
            </a:p>
          </p:txBody>
        </p:sp>
      </p:grp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50EDF39-0808-49C2-90F3-D0E3E552CD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2955" y="3342724"/>
            <a:ext cx="1744846" cy="174484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SL 2024">
      <a:dk1>
        <a:srgbClr val="2B2E36"/>
      </a:dk1>
      <a:lt1>
        <a:srgbClr val="FFFFFF"/>
      </a:lt1>
      <a:dk2>
        <a:srgbClr val="4A546C"/>
      </a:dk2>
      <a:lt2>
        <a:srgbClr val="F0F2F6"/>
      </a:lt2>
      <a:accent1>
        <a:srgbClr val="A20C33"/>
      </a:accent1>
      <a:accent2>
        <a:srgbClr val="A6A8AB"/>
      </a:accent2>
      <a:accent3>
        <a:srgbClr val="99AAC3"/>
      </a:accent3>
      <a:accent4>
        <a:srgbClr val="CB5574"/>
      </a:accent4>
      <a:accent5>
        <a:srgbClr val="40454E"/>
      </a:accent5>
      <a:accent6>
        <a:srgbClr val="7A2038"/>
      </a:accent6>
      <a:hlink>
        <a:srgbClr val="3C5488"/>
      </a:hlink>
      <a:folHlink>
        <a:srgbClr val="6F3B55"/>
      </a:folHlink>
    </a:clrScheme>
    <a:fontScheme name="SL_Segoe">
      <a:majorFont>
        <a:latin typeface="Segoe UI Semibold"/>
        <a:ea typeface=""/>
        <a:cs typeface=""/>
      </a:majorFont>
      <a:minorFont>
        <a:latin typeface="Segoe UI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Презентация2" id="{00C5D1B3-CA93-4F62-9C20-B978464482EF}" vid="{F3CEC956-FA5F-4B44-847D-30BA04EEE632}"/>
    </a:ext>
  </a:extLst>
</a:theme>
</file>

<file path=ppt/theme/theme2.xml><?xml version="1.0" encoding="utf-8"?>
<a:theme xmlns:a="http://schemas.openxmlformats.org/drawingml/2006/main" name="3_Тема Office">
  <a:themeElements>
    <a:clrScheme name="Тема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Тема Office">
      <a:majorFont>
        <a:latin typeface="Segoe UI"/>
        <a:ea typeface=""/>
        <a:cs typeface="Noto Sans CJK SC"/>
      </a:majorFont>
      <a:minorFont>
        <a:latin typeface="Segoe UI"/>
        <a:ea typeface=""/>
        <a:cs typeface="Noto Sans CJK SC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0">
          <a:lnSpc>
            <a:spcPct val="93000"/>
          </a:lnSpc>
          <a:spcBef>
            <a:spcPts val="13"/>
          </a:spcBef>
          <a:spcAft>
            <a:spcPts val="13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ru-RU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cs typeface="Noto Sans CJK SC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0">
          <a:lnSpc>
            <a:spcPct val="93000"/>
          </a:lnSpc>
          <a:spcBef>
            <a:spcPts val="13"/>
          </a:spcBef>
          <a:spcAft>
            <a:spcPts val="13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ru-RU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cs typeface="Noto Sans CJK SC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L 2024 10">
      <a:majorFont>
        <a:latin typeface="Unbounded"/>
        <a:ea typeface=""/>
        <a:cs typeface=""/>
      </a:majorFont>
      <a:minorFont>
        <a:latin typeface="Segoe UI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Документ" ma:contentTypeID="0x010100096902AA7BD38841A1FC3CD7D77817FC" ma:contentTypeVersion="11" ma:contentTypeDescription="Создание документа." ma:contentTypeScope="" ma:versionID="dd295ef3e937ae7c01d0b7f39206f779">
  <xsd:schema xmlns:xsd="http://www.w3.org/2001/XMLSchema" xmlns:xs="http://www.w3.org/2001/XMLSchema" xmlns:p="http://schemas.microsoft.com/office/2006/metadata/properties" xmlns:ns2="dccb76d5-a75f-4ace-99ab-97e0e350972b" xmlns:ns3="6c93aca1-2a4a-4227-8e8f-ed66537c9876" targetNamespace="http://schemas.microsoft.com/office/2006/metadata/properties" ma:root="true" ma:fieldsID="12a7c8d260d83e6d9164b5ac2f869210" ns2:_="" ns3:_="">
    <xsd:import namespace="dccb76d5-a75f-4ace-99ab-97e0e350972b"/>
    <xsd:import namespace="6c93aca1-2a4a-4227-8e8f-ed66537c98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cb76d5-a75f-4ace-99ab-97e0e350972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Теги изображений" ma:readOnly="false" ma:fieldId="{5cf76f15-5ced-4ddc-b409-7134ff3c332f}" ma:taxonomyMulti="true" ma:sspId="19ef3608-1ae7-40b1-9b09-05a327aed0f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93aca1-2a4a-4227-8e8f-ed66537c9876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a8fe6da4-8539-4052-bcb0-628bf185db98}" ma:internalName="TaxCatchAll" ma:showField="CatchAllData" ma:web="6c93aca1-2a4a-4227-8e8f-ed66537c98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Тип контента"/>
        <xsd:element ref="dc:title" minOccurs="0" maxOccurs="1" ma:index="4" ma:displayName="Название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c93aca1-2a4a-4227-8e8f-ed66537c9876" xsi:nil="true"/>
    <lcf76f155ced4ddcb4097134ff3c332f xmlns="dccb76d5-a75f-4ace-99ab-97e0e350972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5E11781-ABB2-4010-A223-2CB99996D3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1C9E515-499B-4900-AD67-B8CCAE48D232}">
  <ds:schemaRefs>
    <ds:schemaRef ds:uri="6c93aca1-2a4a-4227-8e8f-ed66537c9876"/>
    <ds:schemaRef ds:uri="dccb76d5-a75f-4ace-99ab-97e0e350972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538C0AE-6007-42A8-B79A-6AE2F3E22F87}">
  <ds:schemaRefs>
    <ds:schemaRef ds:uri="dccb76d5-a75f-4ace-99ab-97e0e350972b"/>
    <ds:schemaRef ds:uri="http://schemas.microsoft.com/office/2006/documentManagement/types"/>
    <ds:schemaRef ds:uri="http://purl.org/dc/terms/"/>
    <ds:schemaRef ds:uri="6c93aca1-2a4a-4227-8e8f-ed66537c9876"/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Шаблон_СЛ_решения_2025_2</Template>
  <TotalTime>531</TotalTime>
  <Words>1673</Words>
  <Application>Microsoft Office PowerPoint</Application>
  <PresentationFormat>Широкоэкранный</PresentationFormat>
  <Paragraphs>329</Paragraphs>
  <Slides>28</Slides>
  <Notes>15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18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28</vt:i4>
      </vt:variant>
    </vt:vector>
  </HeadingPairs>
  <TitlesOfParts>
    <vt:vector size="48" baseType="lpstr">
      <vt:lpstr>Inter SemiBold</vt:lpstr>
      <vt:lpstr>Montserrat SemiBold</vt:lpstr>
      <vt:lpstr>Segoe UI Light</vt:lpstr>
      <vt:lpstr>Calibri</vt:lpstr>
      <vt:lpstr>Noto Sans CJK SC</vt:lpstr>
      <vt:lpstr>Segoe UI</vt:lpstr>
      <vt:lpstr>Segoe UI Semilight</vt:lpstr>
      <vt:lpstr>Segoe UI Semibold</vt:lpstr>
      <vt:lpstr>Calibri Light</vt:lpstr>
      <vt:lpstr>DejaVu Sans</vt:lpstr>
      <vt:lpstr>Times New Roman</vt:lpstr>
      <vt:lpstr>Alexandria Medium</vt:lpstr>
      <vt:lpstr>Quattrocento Sans</vt:lpstr>
      <vt:lpstr>Aptos</vt:lpstr>
      <vt:lpstr>Montserrat</vt:lpstr>
      <vt:lpstr>Arial</vt:lpstr>
      <vt:lpstr>Montserrat Medium</vt:lpstr>
      <vt:lpstr>Wingdings</vt:lpstr>
      <vt:lpstr>Тема Office</vt:lpstr>
      <vt:lpstr>3_Тема Office</vt:lpstr>
      <vt:lpstr>Эффективное управление ИТ‑затратами и защита данных с Softline Облаком </vt:lpstr>
      <vt:lpstr>15 лет строим Облака</vt:lpstr>
      <vt:lpstr>Нам доверяют</vt:lpstr>
      <vt:lpstr>Презентация PowerPoint</vt:lpstr>
      <vt:lpstr>Дата-центры</vt:lpstr>
      <vt:lpstr>ЦОД как фундамент сервиса </vt:lpstr>
      <vt:lpstr>Сеть Москва (Huawei, Cisco, FortiGate) </vt:lpstr>
      <vt:lpstr>Портфель услуг</vt:lpstr>
      <vt:lpstr>Публичные платформы виртуальных вычислительных ресурсов</vt:lpstr>
      <vt:lpstr>Хранение </vt:lpstr>
      <vt:lpstr>Защита и безопасность</vt:lpstr>
      <vt:lpstr>Презентация PowerPoint</vt:lpstr>
      <vt:lpstr>Частное Облако </vt:lpstr>
      <vt:lpstr>Частное облако </vt:lpstr>
      <vt:lpstr>Как мы строим Облака </vt:lpstr>
      <vt:lpstr>Частное Облако </vt:lpstr>
      <vt:lpstr>Презентация PowerPoint</vt:lpstr>
      <vt:lpstr>GPU   инфраструктура  </vt:lpstr>
      <vt:lpstr>Презентация PowerPoint</vt:lpstr>
      <vt:lpstr>GPU инфраструктура</vt:lpstr>
      <vt:lpstr>GPU инфраструктура</vt:lpstr>
      <vt:lpstr>Презентация PowerPoint</vt:lpstr>
      <vt:lpstr>Выделенное серверное оборудование </vt:lpstr>
      <vt:lpstr>Выделенное оборудование (Dedicated) </vt:lpstr>
      <vt:lpstr>Презентация PowerPoint</vt:lpstr>
      <vt:lpstr>SaaS сервисы</vt:lpstr>
      <vt:lpstr>Размещение оборудования в дата-центре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Struzhko, Mariya</dc:creator>
  <cp:lastModifiedBy>Egorychev, Vladimir</cp:lastModifiedBy>
  <cp:revision>25</cp:revision>
  <cp:lastPrinted>2026-06-25T07:54:21Z</cp:lastPrinted>
  <dcterms:created xsi:type="dcterms:W3CDTF">2026-03-16T07:07:39Z</dcterms:created>
  <dcterms:modified xsi:type="dcterms:W3CDTF">2026-06-27T11:01:48Z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0x010100096902AA7BD38841A1FC3CD7D77817FC</vt:lpwstr>
  </property>
  <property fmtid="{D5CDD505-2E9C-101B-9397-08002B2CF9AE}" pid="3" name="MediaServiceImageTags">
    <vt:lpwstr/>
  </property>
</Properties>
</file>